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Lst>
  <p:notesMasterIdLst>
    <p:notesMasterId r:id="rId40"/>
  </p:notesMasterIdLst>
  <p:handoutMasterIdLst>
    <p:handoutMasterId r:id="rId41"/>
  </p:handoutMasterIdLst>
  <p:sldIdLst>
    <p:sldId id="262" r:id="rId5"/>
    <p:sldId id="271" r:id="rId6"/>
    <p:sldId id="402" r:id="rId7"/>
    <p:sldId id="392" r:id="rId8"/>
    <p:sldId id="371" r:id="rId9"/>
    <p:sldId id="389" r:id="rId10"/>
    <p:sldId id="368" r:id="rId11"/>
    <p:sldId id="369" r:id="rId12"/>
    <p:sldId id="370" r:id="rId13"/>
    <p:sldId id="372" r:id="rId14"/>
    <p:sldId id="374" r:id="rId15"/>
    <p:sldId id="393" r:id="rId16"/>
    <p:sldId id="390" r:id="rId17"/>
    <p:sldId id="382" r:id="rId18"/>
    <p:sldId id="383" r:id="rId19"/>
    <p:sldId id="395" r:id="rId20"/>
    <p:sldId id="384" r:id="rId21"/>
    <p:sldId id="396" r:id="rId22"/>
    <p:sldId id="375" r:id="rId23"/>
    <p:sldId id="376" r:id="rId24"/>
    <p:sldId id="373" r:id="rId25"/>
    <p:sldId id="378" r:id="rId26"/>
    <p:sldId id="326" r:id="rId27"/>
    <p:sldId id="401" r:id="rId28"/>
    <p:sldId id="397" r:id="rId29"/>
    <p:sldId id="398" r:id="rId30"/>
    <p:sldId id="399" r:id="rId31"/>
    <p:sldId id="379" r:id="rId32"/>
    <p:sldId id="380" r:id="rId33"/>
    <p:sldId id="359" r:id="rId34"/>
    <p:sldId id="265" r:id="rId35"/>
    <p:sldId id="292" r:id="rId36"/>
    <p:sldId id="291" r:id="rId37"/>
    <p:sldId id="328" r:id="rId38"/>
    <p:sldId id="329" r:id="rId39"/>
  </p:sldIdLst>
  <p:sldSz cx="9144000" cy="6858000" type="screen4x3"/>
  <p:notesSz cx="9872663" cy="67976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95593E-DEEF-67DB-8BC3-AC6EAD9B8441}" name="Jores Fischer Anne" initials="JFA" userId="S::anne.jores@snf.ch::99ad4354-85b6-44d3-82fb-569303ac75b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9486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370CD0-F4A7-4464-AF14-7EFEA6499AA3}" v="1" dt="2022-11-29T16:47:23.133"/>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37" autoAdjust="0"/>
    <p:restoredTop sz="52402" autoAdjust="0"/>
  </p:normalViewPr>
  <p:slideViewPr>
    <p:cSldViewPr snapToGrid="0">
      <p:cViewPr varScale="1">
        <p:scale>
          <a:sx n="51" d="100"/>
          <a:sy n="51" d="100"/>
        </p:scale>
        <p:origin x="2323" y="53"/>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789871" y="170533"/>
            <a:ext cx="6116031" cy="230573"/>
          </a:xfrm>
          <a:prstGeom prst="rect">
            <a:avLst/>
          </a:prstGeom>
        </p:spPr>
        <p:txBody>
          <a:bodyPr vert="horz" lIns="0" tIns="0" rIns="0" bIns="0" rtlCol="0"/>
          <a:lstStyle>
            <a:lvl1pPr algn="l">
              <a:defRPr sz="1200"/>
            </a:lvl1pPr>
          </a:lstStyle>
          <a:p>
            <a:endParaRPr lang="de-CH" sz="1000"/>
          </a:p>
        </p:txBody>
      </p:sp>
      <p:sp>
        <p:nvSpPr>
          <p:cNvPr id="3" name="Datumsplatzhalter 2"/>
          <p:cNvSpPr>
            <a:spLocks noGrp="1"/>
          </p:cNvSpPr>
          <p:nvPr>
            <p:ph type="dt" sz="quarter" idx="1"/>
          </p:nvPr>
        </p:nvSpPr>
        <p:spPr>
          <a:xfrm>
            <a:off x="7396177" y="170533"/>
            <a:ext cx="1686616" cy="230573"/>
          </a:xfrm>
          <a:prstGeom prst="rect">
            <a:avLst/>
          </a:prstGeom>
        </p:spPr>
        <p:txBody>
          <a:bodyPr vert="horz" lIns="0" tIns="0" rIns="0" bIns="0" rtlCol="0"/>
          <a:lstStyle>
            <a:lvl1pPr algn="r">
              <a:defRPr sz="1200"/>
            </a:lvl1pPr>
          </a:lstStyle>
          <a:p>
            <a:fld id="{D3AD8FE0-DA8D-4E18-B8A1-7AC4274A977A}" type="datetimeFigureOut">
              <a:rPr lang="de-CH" sz="1050" smtClean="0"/>
              <a:t>05.12.2022</a:t>
            </a:fld>
            <a:endParaRPr lang="de-CH" sz="1050"/>
          </a:p>
        </p:txBody>
      </p:sp>
      <p:sp>
        <p:nvSpPr>
          <p:cNvPr id="4" name="Fußzeilenplatzhalter 3"/>
          <p:cNvSpPr>
            <a:spLocks noGrp="1"/>
          </p:cNvSpPr>
          <p:nvPr>
            <p:ph type="ftr" sz="quarter" idx="2"/>
          </p:nvPr>
        </p:nvSpPr>
        <p:spPr>
          <a:xfrm>
            <a:off x="789871" y="6310852"/>
            <a:ext cx="6116031" cy="246313"/>
          </a:xfrm>
          <a:prstGeom prst="rect">
            <a:avLst/>
          </a:prstGeom>
        </p:spPr>
        <p:txBody>
          <a:bodyPr vert="horz" lIns="0" tIns="0" rIns="0" bIns="0" rtlCol="0" anchor="b"/>
          <a:lstStyle>
            <a:lvl1pPr algn="l">
              <a:defRPr sz="1200"/>
            </a:lvl1pPr>
          </a:lstStyle>
          <a:p>
            <a:endParaRPr lang="de-CH" sz="1000"/>
          </a:p>
        </p:txBody>
      </p:sp>
      <p:sp>
        <p:nvSpPr>
          <p:cNvPr id="5" name="Foliennummernplatzhalter 4"/>
          <p:cNvSpPr>
            <a:spLocks noGrp="1"/>
          </p:cNvSpPr>
          <p:nvPr>
            <p:ph type="sldNum" sz="quarter" idx="3"/>
          </p:nvPr>
        </p:nvSpPr>
        <p:spPr>
          <a:xfrm>
            <a:off x="7396177" y="6310854"/>
            <a:ext cx="1686616" cy="246312"/>
          </a:xfrm>
          <a:prstGeom prst="rect">
            <a:avLst/>
          </a:prstGeom>
        </p:spPr>
        <p:txBody>
          <a:bodyPr vert="horz" lIns="0" tIns="0" rIns="0" bIns="0" rtlCol="0" anchor="b"/>
          <a:lstStyle>
            <a:lvl1pPr algn="r">
              <a:defRPr sz="1200"/>
            </a:lvl1pPr>
          </a:lstStyle>
          <a:p>
            <a:fld id="{2CEDAA2C-602C-494B-9BFF-F0D7FF14E319}" type="slidenum">
              <a:rPr lang="de-CH" sz="1000" smtClean="0"/>
              <a:t>‹Nr.›</a:t>
            </a:fld>
            <a:endParaRPr lang="de-CH" sz="1000"/>
          </a:p>
        </p:txBody>
      </p:sp>
    </p:spTree>
    <p:extLst>
      <p:ext uri="{BB962C8B-B14F-4D97-AF65-F5344CB8AC3E}">
        <p14:creationId xmlns:p14="http://schemas.microsoft.com/office/powerpoint/2010/main" val="16250026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893533" y="170533"/>
            <a:ext cx="5805045" cy="230572"/>
          </a:xfrm>
          <a:prstGeom prst="rect">
            <a:avLst/>
          </a:prstGeom>
        </p:spPr>
        <p:txBody>
          <a:bodyPr vert="horz" lIns="0" tIns="0" rIns="0" bIns="0" rtlCol="0"/>
          <a:lstStyle>
            <a:lvl1pPr algn="l">
              <a:defRPr sz="1000"/>
            </a:lvl1pPr>
          </a:lstStyle>
          <a:p>
            <a:endParaRPr lang="de-CH"/>
          </a:p>
        </p:txBody>
      </p:sp>
      <p:sp>
        <p:nvSpPr>
          <p:cNvPr id="3" name="Datumsplatzhalter 2"/>
          <p:cNvSpPr>
            <a:spLocks noGrp="1"/>
          </p:cNvSpPr>
          <p:nvPr>
            <p:ph type="dt" idx="1"/>
          </p:nvPr>
        </p:nvSpPr>
        <p:spPr>
          <a:xfrm>
            <a:off x="7009563" y="170533"/>
            <a:ext cx="1969570" cy="230572"/>
          </a:xfrm>
          <a:prstGeom prst="rect">
            <a:avLst/>
          </a:prstGeom>
        </p:spPr>
        <p:txBody>
          <a:bodyPr vert="horz" lIns="0" tIns="0" rIns="0" bIns="0" rtlCol="0"/>
          <a:lstStyle>
            <a:lvl1pPr algn="r">
              <a:defRPr sz="1000"/>
            </a:lvl1pPr>
          </a:lstStyle>
          <a:p>
            <a:fld id="{67103740-C717-4353-A962-7DFFEF2467DB}" type="datetimeFigureOut">
              <a:rPr lang="de-CH" smtClean="0"/>
              <a:pPr/>
              <a:t>05.12.2022</a:t>
            </a:fld>
            <a:endParaRPr lang="de-CH"/>
          </a:p>
        </p:txBody>
      </p:sp>
      <p:sp>
        <p:nvSpPr>
          <p:cNvPr id="4" name="Folienbildplatzhalter 3"/>
          <p:cNvSpPr>
            <a:spLocks noGrp="1" noRot="1" noChangeAspect="1"/>
          </p:cNvSpPr>
          <p:nvPr>
            <p:ph type="sldImg" idx="2"/>
          </p:nvPr>
        </p:nvSpPr>
        <p:spPr>
          <a:xfrm>
            <a:off x="2851150" y="498475"/>
            <a:ext cx="4178300" cy="3133725"/>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893536" y="3728432"/>
            <a:ext cx="8085598" cy="2507547"/>
          </a:xfrm>
          <a:prstGeom prst="rect">
            <a:avLst/>
          </a:prstGeom>
        </p:spPr>
        <p:txBody>
          <a:bodyPr vert="horz" lIns="0" tIns="0" rIns="0" bIns="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893533" y="6289510"/>
            <a:ext cx="5805045" cy="254950"/>
          </a:xfrm>
          <a:prstGeom prst="rect">
            <a:avLst/>
          </a:prstGeom>
        </p:spPr>
        <p:txBody>
          <a:bodyPr vert="horz" lIns="0" tIns="0" rIns="0" bIns="0" rtlCol="0" anchor="b"/>
          <a:lstStyle>
            <a:lvl1pPr algn="l">
              <a:defRPr sz="1000"/>
            </a:lvl1pPr>
          </a:lstStyle>
          <a:p>
            <a:endParaRPr lang="de-CH"/>
          </a:p>
        </p:txBody>
      </p:sp>
      <p:sp>
        <p:nvSpPr>
          <p:cNvPr id="7" name="Foliennummernplatzhalter 6"/>
          <p:cNvSpPr>
            <a:spLocks noGrp="1"/>
          </p:cNvSpPr>
          <p:nvPr>
            <p:ph type="sldNum" sz="quarter" idx="5"/>
          </p:nvPr>
        </p:nvSpPr>
        <p:spPr>
          <a:xfrm>
            <a:off x="7009563" y="6289510"/>
            <a:ext cx="1969570" cy="254950"/>
          </a:xfrm>
          <a:prstGeom prst="rect">
            <a:avLst/>
          </a:prstGeom>
        </p:spPr>
        <p:txBody>
          <a:bodyPr vert="horz" lIns="0" tIns="0" rIns="0" bIns="0" rtlCol="0" anchor="b"/>
          <a:lstStyle>
            <a:lvl1pPr algn="r">
              <a:defRPr sz="1000"/>
            </a:lvl1pPr>
          </a:lstStyle>
          <a:p>
            <a:fld id="{3A493298-6094-4361-B311-891E531296F6}" type="slidenum">
              <a:rPr lang="de-CH" smtClean="0"/>
              <a:pPr/>
              <a:t>‹Nr.›</a:t>
            </a:fld>
            <a:endParaRPr lang="de-CH"/>
          </a:p>
        </p:txBody>
      </p:sp>
    </p:spTree>
    <p:extLst>
      <p:ext uri="{BB962C8B-B14F-4D97-AF65-F5344CB8AC3E}">
        <p14:creationId xmlns:p14="http://schemas.microsoft.com/office/powerpoint/2010/main" val="3117097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H" dirty="0"/>
          </a:p>
        </p:txBody>
      </p:sp>
      <p:sp>
        <p:nvSpPr>
          <p:cNvPr id="4" name="Slide Number Placeholder 3"/>
          <p:cNvSpPr>
            <a:spLocks noGrp="1"/>
          </p:cNvSpPr>
          <p:nvPr>
            <p:ph type="sldNum" sz="quarter" idx="5"/>
          </p:nvPr>
        </p:nvSpPr>
        <p:spPr/>
        <p:txBody>
          <a:bodyPr/>
          <a:lstStyle/>
          <a:p>
            <a:fld id="{3A493298-6094-4361-B311-891E531296F6}" type="slidenum">
              <a:rPr lang="de-CH" smtClean="0"/>
              <a:pPr/>
              <a:t>1</a:t>
            </a:fld>
            <a:endParaRPr lang="de-CH"/>
          </a:p>
        </p:txBody>
      </p:sp>
    </p:spTree>
    <p:extLst>
      <p:ext uri="{BB962C8B-B14F-4D97-AF65-F5344CB8AC3E}">
        <p14:creationId xmlns:p14="http://schemas.microsoft.com/office/powerpoint/2010/main" val="2035144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This is our agenda.</a:t>
            </a:r>
          </a:p>
          <a:p>
            <a:endParaRPr lang="en-GB" noProof="0" dirty="0"/>
          </a:p>
          <a:p>
            <a:r>
              <a:rPr lang="en-GB" noProof="0" dirty="0"/>
              <a:t>First,</a:t>
            </a:r>
            <a:r>
              <a:rPr lang="en-GB" baseline="0" noProof="0" dirty="0"/>
              <a:t> I will present you the SOR4D programme.</a:t>
            </a:r>
          </a:p>
          <a:p>
            <a:endParaRPr lang="en-GB" baseline="0" noProof="0" dirty="0"/>
          </a:p>
          <a:p>
            <a:r>
              <a:rPr lang="en-GB" baseline="0" noProof="0" dirty="0"/>
              <a:t>In a second part, we will have a Q&amp;A session. You are invited to post your specific questions in the meeting chat and we will answer them later on. Most of the individual questions that came in through the registration form have already been answered beforehand.</a:t>
            </a:r>
            <a:endParaRPr lang="en-GB" noProof="0"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2</a:t>
            </a:fld>
            <a:endParaRPr lang="de-CH"/>
          </a:p>
        </p:txBody>
      </p:sp>
    </p:spTree>
    <p:extLst>
      <p:ext uri="{BB962C8B-B14F-4D97-AF65-F5344CB8AC3E}">
        <p14:creationId xmlns:p14="http://schemas.microsoft.com/office/powerpoint/2010/main" val="3923605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Before I start the presentation, I would like to remind you of our SOR4D website: www.sor4d.ch, where you can access the call document, containing all the relevant information in relation to the </a:t>
            </a:r>
            <a:r>
              <a:rPr lang="en-US" dirty="0" err="1"/>
              <a:t>progamme</a:t>
            </a:r>
            <a:r>
              <a:rPr lang="en-US" dirty="0"/>
              <a:t> and the call. </a:t>
            </a:r>
          </a:p>
          <a:p>
            <a:endParaRPr lang="en-US" dirty="0"/>
          </a:p>
          <a:p>
            <a:r>
              <a:rPr lang="en-US" dirty="0"/>
              <a:t>On the website, there is also a FAQ section, which I invite you to consult for some of the more general questions reaching us frequently.</a:t>
            </a:r>
          </a:p>
        </p:txBody>
      </p:sp>
      <p:sp>
        <p:nvSpPr>
          <p:cNvPr id="4" name="Foliennummernplatzhalter 3"/>
          <p:cNvSpPr>
            <a:spLocks noGrp="1"/>
          </p:cNvSpPr>
          <p:nvPr>
            <p:ph type="sldNum" sz="quarter" idx="5"/>
          </p:nvPr>
        </p:nvSpPr>
        <p:spPr/>
        <p:txBody>
          <a:bodyPr/>
          <a:lstStyle/>
          <a:p>
            <a:fld id="{3A493298-6094-4361-B311-891E531296F6}" type="slidenum">
              <a:rPr lang="de-CH" smtClean="0"/>
              <a:pPr/>
              <a:t>3</a:t>
            </a:fld>
            <a:endParaRPr lang="de-CH"/>
          </a:p>
        </p:txBody>
      </p:sp>
    </p:spTree>
    <p:extLst>
      <p:ext uri="{BB962C8B-B14F-4D97-AF65-F5344CB8AC3E}">
        <p14:creationId xmlns:p14="http://schemas.microsoft.com/office/powerpoint/2010/main" val="2863969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Alright, here we go. You might have read the SOR4D call (which contains all the</a:t>
            </a:r>
            <a:r>
              <a:rPr lang="en-GB" baseline="0" noProof="0" dirty="0"/>
              <a:t> elements we’ll discuss today)</a:t>
            </a:r>
            <a:r>
              <a:rPr lang="en-GB" noProof="0" dirty="0"/>
              <a:t> or already checked out our website at sor4d.ch, but nonetheless</a:t>
            </a:r>
            <a:r>
              <a:rPr lang="en-GB" baseline="0" noProof="0" dirty="0"/>
              <a:t> I would like to provide you with a brief presentation of the main characteristics of the SOR4D programme.</a:t>
            </a:r>
            <a:endParaRPr lang="en-GB" noProof="0"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4</a:t>
            </a:fld>
            <a:endParaRPr lang="de-CH"/>
          </a:p>
        </p:txBody>
      </p:sp>
    </p:spTree>
    <p:extLst>
      <p:ext uri="{BB962C8B-B14F-4D97-AF65-F5344CB8AC3E}">
        <p14:creationId xmlns:p14="http://schemas.microsoft.com/office/powerpoint/2010/main" val="869433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So, to repeat</a:t>
            </a:r>
            <a:r>
              <a:rPr lang="en-GB" sz="1200" baseline="0" dirty="0"/>
              <a:t> what the SOR4D is all about: t</a:t>
            </a:r>
            <a:r>
              <a:rPr lang="en-GB" sz="1200" dirty="0"/>
              <a:t>he principal goal of the programme</a:t>
            </a:r>
            <a:r>
              <a:rPr lang="en-GB" sz="1200" baseline="0" dirty="0"/>
              <a:t> </a:t>
            </a:r>
            <a:r>
              <a:rPr lang="en-GB" sz="1200" dirty="0"/>
              <a:t>is to </a:t>
            </a:r>
            <a:r>
              <a:rPr lang="en-GB" sz="1200" b="1" dirty="0"/>
              <a:t>produce better knowledge, solutions and innovation by needs-driven, transdisciplinary research </a:t>
            </a:r>
            <a:r>
              <a:rPr lang="en-GB" sz="1200" dirty="0"/>
              <a:t>that opens up new ways for advancing sustainable development and reducing poverty in the least developed, low and lower middle-income countries.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 doing so and by fostering partnerships, co-creation of knowledge and innovation, the SOR4D programme also strives</a:t>
            </a:r>
            <a:r>
              <a:rPr lang="en-GB" sz="1200" baseline="0" dirty="0"/>
              <a:t> </a:t>
            </a:r>
            <a:r>
              <a:rPr lang="en-GB" sz="1200" dirty="0"/>
              <a:t>to contribute to the implementation of the 2030 Agenda.</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5</a:t>
            </a:fld>
            <a:endParaRPr lang="de-CH"/>
          </a:p>
        </p:txBody>
      </p:sp>
    </p:spTree>
    <p:extLst>
      <p:ext uri="{BB962C8B-B14F-4D97-AF65-F5344CB8AC3E}">
        <p14:creationId xmlns:p14="http://schemas.microsoft.com/office/powerpoint/2010/main" val="3021775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In deduction from the overarching</a:t>
            </a:r>
            <a:r>
              <a:rPr lang="en-GB" baseline="0" dirty="0"/>
              <a:t> objective, the SOR4D programme has three specific objectives: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1) </a:t>
            </a:r>
            <a:r>
              <a:rPr lang="en-GB" sz="1200" dirty="0"/>
              <a:t>Researchers and development actors will </a:t>
            </a:r>
            <a:r>
              <a:rPr lang="en-GB" sz="1200" b="1" dirty="0"/>
              <a:t>jointly generate, in their respective geographical contexts,</a:t>
            </a:r>
            <a:r>
              <a:rPr lang="en-GB" sz="1200" b="1" baseline="0" dirty="0"/>
              <a:t> </a:t>
            </a:r>
            <a:r>
              <a:rPr lang="en-GB" sz="1200" b="1" dirty="0"/>
              <a:t>needs-based, solution-oriented knowledge</a:t>
            </a:r>
            <a:r>
              <a:rPr lang="en-GB" sz="1200" dirty="0"/>
              <a:t> that contributes to sustainable development and poverty reduction in the Global South and East. This includes validation in those contexts,</a:t>
            </a:r>
            <a:r>
              <a:rPr lang="en-GB" sz="1200" baseline="0" dirty="0"/>
              <a:t> where the research took place.</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second objective relates to competences and skills development: Researchers and development actors will enhance their competences (skills and know-how) in conducting solution-oriented transdisciplinary research in partnership.</a:t>
            </a:r>
            <a:r>
              <a:rPr lang="en-US" baseline="0" dirty="0"/>
              <a:t> This also means that </a:t>
            </a:r>
            <a:r>
              <a:rPr lang="en-US" dirty="0"/>
              <a:t>systemic and complex development challenges are addressed and for that it is essential that findings are shared with other academics and practitioners.</a:t>
            </a:r>
            <a:endParaRPr lang="en-GB" dirty="0"/>
          </a:p>
          <a:p>
            <a:endParaRPr lang="en-US" dirty="0"/>
          </a:p>
          <a:p>
            <a:r>
              <a:rPr lang="en-US" dirty="0"/>
              <a:t>Finally, the third objective is targeting the testing and dissemination of research results with potential for innovation. With that the focus is on extending the partnerships and networks and try to scale up some of the</a:t>
            </a:r>
            <a:r>
              <a:rPr lang="en-US" baseline="0" dirty="0"/>
              <a:t> solutions you might come up with in your research, through </a:t>
            </a:r>
            <a:r>
              <a:rPr lang="en-US" dirty="0"/>
              <a:t>pilot testing, valorization and other forms of upscaling.</a:t>
            </a:r>
          </a:p>
          <a:p>
            <a:endParaRPr lang="en-US"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6</a:t>
            </a:fld>
            <a:endParaRPr lang="de-CH"/>
          </a:p>
        </p:txBody>
      </p:sp>
    </p:spTree>
    <p:extLst>
      <p:ext uri="{BB962C8B-B14F-4D97-AF65-F5344CB8AC3E}">
        <p14:creationId xmlns:p14="http://schemas.microsoft.com/office/powerpoint/2010/main" val="2306874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The SOR4D programme is a partnership programme</a:t>
            </a:r>
            <a:r>
              <a:rPr lang="en-GB" baseline="0" noProof="0" dirty="0"/>
              <a:t> sponsored by the Swiss Agency for Development and Cooperation and the Swiss National Science Foundation. They have signed a new partnership for this decade, where they announce that they would like to coordinate their funding efforts for cross-border research partnerships with developing countries and especially also for disseminating and making use of research results for the benefit of society.</a:t>
            </a:r>
          </a:p>
          <a:p>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7</a:t>
            </a:fld>
            <a:endParaRPr lang="de-CH"/>
          </a:p>
        </p:txBody>
      </p:sp>
    </p:spTree>
    <p:extLst>
      <p:ext uri="{BB962C8B-B14F-4D97-AF65-F5344CB8AC3E}">
        <p14:creationId xmlns:p14="http://schemas.microsoft.com/office/powerpoint/2010/main" val="3763471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kern="1200" dirty="0">
                <a:solidFill>
                  <a:schemeClr val="tx1"/>
                </a:solidFill>
                <a:effectLst/>
                <a:latin typeface="+mn-lt"/>
                <a:ea typeface="+mn-ea"/>
                <a:cs typeface="+mn-cs"/>
              </a:rPr>
              <a:t>This partnership is a continuation of a long term partnership between these two institutions, they have been cooperating in different ways, for many years and decades. </a:t>
            </a:r>
          </a:p>
          <a:p>
            <a:r>
              <a:rPr lang="en-US" sz="1200" b="0" i="0" kern="1200" dirty="0">
                <a:solidFill>
                  <a:schemeClr val="tx1"/>
                </a:solidFill>
                <a:effectLst/>
                <a:latin typeface="+mn-lt"/>
                <a:ea typeface="+mn-ea"/>
                <a:cs typeface="+mn-cs"/>
              </a:rPr>
              <a:t>The two</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last expressions of this are the r4d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that has been running</a:t>
            </a:r>
            <a:r>
              <a:rPr lang="en-US" sz="1200" b="0" i="0" kern="1200" baseline="0" dirty="0">
                <a:solidFill>
                  <a:schemeClr val="tx1"/>
                </a:solidFill>
                <a:effectLst/>
                <a:latin typeface="+mn-lt"/>
                <a:ea typeface="+mn-ea"/>
                <a:cs typeface="+mn-cs"/>
              </a:rPr>
              <a:t> for </a:t>
            </a:r>
            <a:r>
              <a:rPr lang="en-US" sz="1200" b="0" i="0" kern="1200" dirty="0">
                <a:solidFill>
                  <a:schemeClr val="tx1"/>
                </a:solidFill>
                <a:effectLst/>
                <a:latin typeface="+mn-lt"/>
                <a:ea typeface="+mn-ea"/>
                <a:cs typeface="+mn-cs"/>
              </a:rPr>
              <a:t>10 years and is still running until the end of this year and then this new solution-oriented research for development program which has a duration of five years and, hopefully, a bit longer.</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The focus of the funding that is provided in the SOR4D is on international collaborations between researchers and development actors from least developed,</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low and lower middle income countries and Switzerland. </a:t>
            </a:r>
            <a:endParaRPr lang="de-CH" dirty="0"/>
          </a:p>
          <a:p>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8</a:t>
            </a:fld>
            <a:endParaRPr lang="de-CH"/>
          </a:p>
        </p:txBody>
      </p:sp>
    </p:spTree>
    <p:extLst>
      <p:ext uri="{BB962C8B-B14F-4D97-AF65-F5344CB8AC3E}">
        <p14:creationId xmlns:p14="http://schemas.microsoft.com/office/powerpoint/2010/main" val="3180887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b="0" i="0" kern="1200" noProof="0" dirty="0">
                <a:solidFill>
                  <a:schemeClr val="tx1"/>
                </a:solidFill>
                <a:effectLst/>
                <a:latin typeface="+mn-lt"/>
                <a:ea typeface="+mn-ea"/>
                <a:cs typeface="+mn-cs"/>
              </a:rPr>
              <a:t>You see below a policy brief that emerged from the r4d programme where exactly this use-inspired and transdisciplinary</a:t>
            </a:r>
            <a:r>
              <a:rPr lang="en-GB" sz="1200" b="0" i="0" kern="1200" baseline="0" noProof="0" dirty="0">
                <a:solidFill>
                  <a:schemeClr val="tx1"/>
                </a:solidFill>
                <a:effectLst/>
                <a:latin typeface="+mn-lt"/>
                <a:ea typeface="+mn-ea"/>
                <a:cs typeface="+mn-cs"/>
              </a:rPr>
              <a:t> nature </a:t>
            </a:r>
            <a:r>
              <a:rPr lang="en-GB" sz="1200" b="0" i="0" kern="1200" noProof="0" dirty="0">
                <a:solidFill>
                  <a:schemeClr val="tx1"/>
                </a:solidFill>
                <a:effectLst/>
                <a:latin typeface="+mn-lt"/>
                <a:ea typeface="+mn-ea"/>
                <a:cs typeface="+mn-cs"/>
              </a:rPr>
              <a:t>of this kind of research collaboration</a:t>
            </a:r>
            <a:r>
              <a:rPr lang="en-GB" sz="1200" b="0" i="0" kern="1200" baseline="0" noProof="0" dirty="0">
                <a:solidFill>
                  <a:schemeClr val="tx1"/>
                </a:solidFill>
                <a:effectLst/>
                <a:latin typeface="+mn-lt"/>
                <a:ea typeface="+mn-ea"/>
                <a:cs typeface="+mn-cs"/>
              </a:rPr>
              <a:t> </a:t>
            </a:r>
            <a:r>
              <a:rPr lang="en-GB" sz="1200" b="0" i="0" kern="1200" noProof="0" dirty="0">
                <a:solidFill>
                  <a:schemeClr val="tx1"/>
                </a:solidFill>
                <a:effectLst/>
                <a:latin typeface="+mn-lt"/>
                <a:ea typeface="+mn-ea"/>
                <a:cs typeface="+mn-cs"/>
              </a:rPr>
              <a:t>is addressed and how this can contribute to sustainable impact pathways for transformation </a:t>
            </a:r>
          </a:p>
          <a:p>
            <a:endParaRPr lang="en-GB" sz="1200" b="0" i="0" kern="1200" noProof="0" dirty="0">
              <a:solidFill>
                <a:schemeClr val="tx1"/>
              </a:solidFill>
              <a:effectLst/>
              <a:latin typeface="+mn-lt"/>
              <a:ea typeface="+mn-ea"/>
              <a:cs typeface="+mn-cs"/>
            </a:endParaRPr>
          </a:p>
          <a:p>
            <a:r>
              <a:rPr lang="en-GB" sz="1200" b="0" i="0" kern="1200" noProof="0" dirty="0">
                <a:solidFill>
                  <a:schemeClr val="tx1"/>
                </a:solidFill>
                <a:effectLst/>
                <a:latin typeface="+mn-lt"/>
                <a:ea typeface="+mn-ea"/>
                <a:cs typeface="+mn-cs"/>
              </a:rPr>
              <a:t>In the SOR4D programme, only transdisciplinary</a:t>
            </a:r>
            <a:r>
              <a:rPr lang="en-GB" sz="1200" b="0" i="0" kern="1200" baseline="0" noProof="0" dirty="0">
                <a:solidFill>
                  <a:schemeClr val="tx1"/>
                </a:solidFill>
                <a:effectLst/>
                <a:latin typeface="+mn-lt"/>
                <a:ea typeface="+mn-ea"/>
                <a:cs typeface="+mn-cs"/>
              </a:rPr>
              <a:t> </a:t>
            </a:r>
            <a:r>
              <a:rPr lang="en-GB" sz="1200" b="0" i="0" kern="1200" noProof="0" dirty="0">
                <a:solidFill>
                  <a:schemeClr val="tx1"/>
                </a:solidFill>
                <a:effectLst/>
                <a:latin typeface="+mn-lt"/>
                <a:ea typeface="+mn-ea"/>
                <a:cs typeface="+mn-cs"/>
              </a:rPr>
              <a:t>projects are funded. We aim with this program towards a better use of research and knowledge by society and knowledge that is being produced in partnership with practice partners. There is a strong focus also on gender awareness and equal opportunities that has to be taken into account throughout the research and implementation of the research projects.</a:t>
            </a:r>
          </a:p>
        </p:txBody>
      </p:sp>
      <p:sp>
        <p:nvSpPr>
          <p:cNvPr id="4" name="Foliennummernplatzhalter 3"/>
          <p:cNvSpPr>
            <a:spLocks noGrp="1"/>
          </p:cNvSpPr>
          <p:nvPr>
            <p:ph type="sldNum" sz="quarter" idx="10"/>
          </p:nvPr>
        </p:nvSpPr>
        <p:spPr/>
        <p:txBody>
          <a:bodyPr/>
          <a:lstStyle/>
          <a:p>
            <a:fld id="{3A493298-6094-4361-B311-891E531296F6}" type="slidenum">
              <a:rPr lang="de-CH" smtClean="0"/>
              <a:pPr/>
              <a:t>9</a:t>
            </a:fld>
            <a:endParaRPr lang="de-CH"/>
          </a:p>
        </p:txBody>
      </p:sp>
    </p:spTree>
    <p:extLst>
      <p:ext uri="{BB962C8B-B14F-4D97-AF65-F5344CB8AC3E}">
        <p14:creationId xmlns:p14="http://schemas.microsoft.com/office/powerpoint/2010/main" val="1057643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b="0" i="0" kern="1200" noProof="0" dirty="0">
                <a:solidFill>
                  <a:schemeClr val="tx1"/>
                </a:solidFill>
                <a:effectLst/>
                <a:latin typeface="+mn-lt"/>
                <a:ea typeface="+mn-ea"/>
                <a:cs typeface="+mn-cs"/>
              </a:rPr>
              <a:t>In terms of focus the SOR4D programme is quite large.</a:t>
            </a:r>
            <a:r>
              <a:rPr lang="en-GB" sz="1200" b="0" i="0" kern="1200" baseline="0" noProof="0" dirty="0">
                <a:solidFill>
                  <a:schemeClr val="tx1"/>
                </a:solidFill>
                <a:effectLst/>
                <a:latin typeface="+mn-lt"/>
                <a:ea typeface="+mn-ea"/>
                <a:cs typeface="+mn-cs"/>
              </a:rPr>
              <a:t> I</a:t>
            </a:r>
            <a:r>
              <a:rPr lang="en-GB" sz="1200" b="0" i="0" kern="1200" noProof="0" dirty="0">
                <a:solidFill>
                  <a:schemeClr val="tx1"/>
                </a:solidFill>
                <a:effectLst/>
                <a:latin typeface="+mn-lt"/>
                <a:ea typeface="+mn-ea"/>
                <a:cs typeface="+mn-cs"/>
              </a:rPr>
              <a:t>t is open to all disciplines from the humanities social sciences natural sciences engineering health and life sciences. </a:t>
            </a:r>
          </a:p>
          <a:p>
            <a:endParaRPr lang="en-GB" sz="1200" b="0" i="0" kern="1200" noProof="0" dirty="0">
              <a:solidFill>
                <a:schemeClr val="tx1"/>
              </a:solidFill>
              <a:effectLst/>
              <a:latin typeface="+mn-lt"/>
              <a:ea typeface="+mn-ea"/>
              <a:cs typeface="+mn-cs"/>
            </a:endParaRPr>
          </a:p>
          <a:p>
            <a:r>
              <a:rPr lang="en-GB" sz="1200" b="0" i="0" kern="1200" noProof="0" dirty="0">
                <a:solidFill>
                  <a:schemeClr val="tx1"/>
                </a:solidFill>
                <a:effectLst/>
                <a:latin typeface="+mn-lt"/>
                <a:ea typeface="+mn-ea"/>
                <a:cs typeface="+mn-cs"/>
              </a:rPr>
              <a:t>It encourages also interdisciplinary collaboration between the research domains,</a:t>
            </a:r>
            <a:r>
              <a:rPr lang="en-GB" sz="1200" b="0" i="0" kern="1200" baseline="0" noProof="0" dirty="0">
                <a:solidFill>
                  <a:schemeClr val="tx1"/>
                </a:solidFill>
                <a:effectLst/>
                <a:latin typeface="+mn-lt"/>
                <a:ea typeface="+mn-ea"/>
                <a:cs typeface="+mn-cs"/>
              </a:rPr>
              <a:t> for example </a:t>
            </a:r>
            <a:r>
              <a:rPr lang="en-GB" sz="1200" b="0" i="0" kern="1200" noProof="0" dirty="0">
                <a:solidFill>
                  <a:schemeClr val="tx1"/>
                </a:solidFill>
                <a:effectLst/>
                <a:latin typeface="+mn-lt"/>
                <a:ea typeface="+mn-ea"/>
                <a:cs typeface="+mn-cs"/>
              </a:rPr>
              <a:t>between humanities and engineering</a:t>
            </a:r>
            <a:r>
              <a:rPr lang="en-GB" sz="1200" b="0" i="0" kern="1200" baseline="0" noProof="0" dirty="0">
                <a:solidFill>
                  <a:schemeClr val="tx1"/>
                </a:solidFill>
                <a:effectLst/>
                <a:latin typeface="+mn-lt"/>
                <a:ea typeface="+mn-ea"/>
                <a:cs typeface="+mn-cs"/>
              </a:rPr>
              <a:t> or </a:t>
            </a:r>
            <a:r>
              <a:rPr lang="en-GB" sz="1200" b="0" i="0" kern="1200" noProof="0" dirty="0">
                <a:solidFill>
                  <a:schemeClr val="tx1"/>
                </a:solidFill>
                <a:effectLst/>
                <a:latin typeface="+mn-lt"/>
                <a:ea typeface="+mn-ea"/>
                <a:cs typeface="+mn-cs"/>
              </a:rPr>
              <a:t>social sciences and health sciences. These</a:t>
            </a:r>
            <a:r>
              <a:rPr lang="en-GB" sz="1200" b="0" i="0" kern="1200" baseline="0" noProof="0" dirty="0">
                <a:solidFill>
                  <a:schemeClr val="tx1"/>
                </a:solidFill>
                <a:effectLst/>
                <a:latin typeface="+mn-lt"/>
                <a:ea typeface="+mn-ea"/>
                <a:cs typeface="+mn-cs"/>
              </a:rPr>
              <a:t> kind of combinations are very welcome</a:t>
            </a:r>
            <a:r>
              <a:rPr lang="en-GB" sz="1200" b="0" i="0" kern="1200" noProof="0" dirty="0">
                <a:solidFill>
                  <a:schemeClr val="tx1"/>
                </a:solidFill>
                <a:effectLst/>
                <a:latin typeface="+mn-lt"/>
                <a:ea typeface="+mn-ea"/>
                <a:cs typeface="+mn-cs"/>
              </a:rPr>
              <a:t>.</a:t>
            </a:r>
          </a:p>
          <a:p>
            <a:endParaRPr lang="en-GB" sz="1200" b="0" i="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n-lt"/>
                <a:ea typeface="+mn-ea"/>
                <a:cs typeface="+mn-cs"/>
              </a:rPr>
              <a:t>There is a specific aim for systemic and</a:t>
            </a:r>
            <a:r>
              <a:rPr lang="en-GB" sz="1200" b="0" i="0" kern="1200" baseline="0" noProof="0" dirty="0">
                <a:solidFill>
                  <a:schemeClr val="tx1"/>
                </a:solidFill>
                <a:effectLst/>
                <a:latin typeface="+mn-lt"/>
                <a:ea typeface="+mn-ea"/>
                <a:cs typeface="+mn-cs"/>
              </a:rPr>
              <a:t> </a:t>
            </a:r>
            <a:r>
              <a:rPr lang="en-US" sz="1200" b="0" dirty="0"/>
              <a:t>transformative solutions </a:t>
            </a:r>
            <a:r>
              <a:rPr lang="en-US" sz="1200" dirty="0"/>
              <a:t>that simultaneously address several of the 17 SDGs.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Since the </a:t>
            </a:r>
            <a:r>
              <a:rPr lang="en-US" sz="1200" dirty="0" err="1"/>
              <a:t>programme</a:t>
            </a:r>
            <a:r>
              <a:rPr lang="en-US" sz="1200" dirty="0"/>
              <a:t> is sponsored by Swiss public</a:t>
            </a:r>
            <a:r>
              <a:rPr lang="en-US" sz="1200" baseline="0" dirty="0"/>
              <a:t> funding, your research proposals can find orientation in these 4 broad objectives of </a:t>
            </a:r>
            <a:r>
              <a:rPr lang="en-US" sz="1200" b="0" dirty="0"/>
              <a:t>Switzerland’s </a:t>
            </a:r>
            <a:br>
              <a:rPr lang="en-US" sz="1200" b="0" dirty="0"/>
            </a:br>
            <a:r>
              <a:rPr lang="en-US" sz="1200" b="0" dirty="0"/>
              <a:t>International Cooperation Strategy.</a:t>
            </a:r>
            <a:endParaRPr lang="en-US" sz="1200" dirty="0"/>
          </a:p>
          <a:p>
            <a:endParaRPr lang="en-GB" noProof="0" dirty="0"/>
          </a:p>
          <a:p>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10</a:t>
            </a:fld>
            <a:endParaRPr lang="de-CH"/>
          </a:p>
        </p:txBody>
      </p:sp>
    </p:spTree>
    <p:extLst>
      <p:ext uri="{BB962C8B-B14F-4D97-AF65-F5344CB8AC3E}">
        <p14:creationId xmlns:p14="http://schemas.microsoft.com/office/powerpoint/2010/main" val="205506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b="0" i="0" kern="1200" noProof="0" dirty="0">
                <a:solidFill>
                  <a:schemeClr val="tx1"/>
                </a:solidFill>
                <a:effectLst/>
                <a:latin typeface="+mn-lt"/>
                <a:ea typeface="+mn-ea"/>
                <a:cs typeface="+mn-cs"/>
              </a:rPr>
              <a:t>The SOR4D</a:t>
            </a:r>
            <a:r>
              <a:rPr lang="en-GB" sz="1200" b="0" i="0" kern="1200" baseline="0" noProof="0" dirty="0">
                <a:solidFill>
                  <a:schemeClr val="tx1"/>
                </a:solidFill>
                <a:effectLst/>
                <a:latin typeface="+mn-lt"/>
                <a:ea typeface="+mn-ea"/>
                <a:cs typeface="+mn-cs"/>
              </a:rPr>
              <a:t> programme has </a:t>
            </a:r>
            <a:r>
              <a:rPr lang="en-GB" sz="1200" b="0" i="0" kern="1200" noProof="0" dirty="0">
                <a:solidFill>
                  <a:schemeClr val="tx1"/>
                </a:solidFill>
                <a:effectLst/>
                <a:latin typeface="+mn-lt"/>
                <a:ea typeface="+mn-ea"/>
                <a:cs typeface="+mn-cs"/>
              </a:rPr>
              <a:t>a total budget of 19.3 million.</a:t>
            </a:r>
            <a:r>
              <a:rPr lang="en-GB" sz="1200" b="0" i="0" kern="1200" baseline="0" noProof="0" dirty="0">
                <a:solidFill>
                  <a:schemeClr val="tx1"/>
                </a:solidFill>
                <a:effectLst/>
                <a:latin typeface="+mn-lt"/>
                <a:ea typeface="+mn-ea"/>
                <a:cs typeface="+mn-cs"/>
              </a:rPr>
              <a:t> With </a:t>
            </a:r>
            <a:r>
              <a:rPr lang="en-GB" sz="1200" b="0" i="0" kern="1200" noProof="0" dirty="0">
                <a:solidFill>
                  <a:schemeClr val="tx1"/>
                </a:solidFill>
                <a:effectLst/>
                <a:latin typeface="+mn-lt"/>
                <a:ea typeface="+mn-ea"/>
                <a:cs typeface="+mn-cs"/>
              </a:rPr>
              <a:t>this we aim to fund around 20 projects.</a:t>
            </a:r>
          </a:p>
          <a:p>
            <a:r>
              <a:rPr lang="en-GB" sz="1200" b="0" i="0" kern="1200" noProof="0" dirty="0">
                <a:solidFill>
                  <a:schemeClr val="tx1"/>
                </a:solidFill>
                <a:effectLst/>
                <a:latin typeface="+mn-lt"/>
                <a:ea typeface="+mn-ea"/>
                <a:cs typeface="+mn-cs"/>
              </a:rPr>
              <a:t> </a:t>
            </a:r>
          </a:p>
          <a:p>
            <a:r>
              <a:rPr lang="en-GB" sz="1200" b="0" i="0" kern="1200" noProof="0" dirty="0">
                <a:solidFill>
                  <a:schemeClr val="tx1"/>
                </a:solidFill>
                <a:effectLst/>
                <a:latin typeface="+mn-lt"/>
                <a:ea typeface="+mn-ea"/>
                <a:cs typeface="+mn-cs"/>
              </a:rPr>
              <a:t>There are two calls that are being launched.</a:t>
            </a:r>
            <a:r>
              <a:rPr lang="en-GB" sz="1200" b="0" i="0" kern="1200" baseline="0" noProof="0" dirty="0">
                <a:solidFill>
                  <a:schemeClr val="tx1"/>
                </a:solidFill>
                <a:effectLst/>
                <a:latin typeface="+mn-lt"/>
                <a:ea typeface="+mn-ea"/>
                <a:cs typeface="+mn-cs"/>
              </a:rPr>
              <a:t> O</a:t>
            </a:r>
            <a:r>
              <a:rPr lang="en-GB" sz="1200" b="0" i="0" kern="1200" noProof="0" dirty="0">
                <a:solidFill>
                  <a:schemeClr val="tx1"/>
                </a:solidFill>
                <a:effectLst/>
                <a:latin typeface="+mn-lt"/>
                <a:ea typeface="+mn-ea"/>
                <a:cs typeface="+mn-cs"/>
              </a:rPr>
              <a:t>ne call has already been closed and is currently in the evaluation phase and the second call that is open now has a submission</a:t>
            </a:r>
            <a:r>
              <a:rPr lang="en-GB" sz="1200" b="0" i="0" kern="1200" baseline="0" noProof="0" dirty="0">
                <a:solidFill>
                  <a:schemeClr val="tx1"/>
                </a:solidFill>
                <a:effectLst/>
                <a:latin typeface="+mn-lt"/>
                <a:ea typeface="+mn-ea"/>
                <a:cs typeface="+mn-cs"/>
              </a:rPr>
              <a:t> deadline for Pre-proposals on February, 13</a:t>
            </a:r>
            <a:r>
              <a:rPr lang="en-GB" sz="1200" b="0" i="0" kern="1200" baseline="30000" noProof="0" dirty="0">
                <a:solidFill>
                  <a:schemeClr val="tx1"/>
                </a:solidFill>
                <a:effectLst/>
                <a:latin typeface="+mn-lt"/>
                <a:ea typeface="+mn-ea"/>
                <a:cs typeface="+mn-cs"/>
              </a:rPr>
              <a:t>th</a:t>
            </a:r>
            <a:r>
              <a:rPr lang="en-GB" sz="1200" b="0" i="0" kern="1200" baseline="0" noProof="0" dirty="0">
                <a:solidFill>
                  <a:schemeClr val="tx1"/>
                </a:solidFill>
                <a:effectLst/>
                <a:latin typeface="+mn-lt"/>
                <a:ea typeface="+mn-ea"/>
                <a:cs typeface="+mn-cs"/>
              </a:rPr>
              <a:t>.</a:t>
            </a:r>
          </a:p>
          <a:p>
            <a:endParaRPr lang="en-GB" sz="1200" b="0" i="0" kern="1200" noProof="0" dirty="0">
              <a:solidFill>
                <a:schemeClr val="tx1"/>
              </a:solidFill>
              <a:effectLst/>
              <a:latin typeface="+mn-lt"/>
              <a:ea typeface="+mn-ea"/>
              <a:cs typeface="+mn-cs"/>
            </a:endParaRPr>
          </a:p>
          <a:p>
            <a:r>
              <a:rPr lang="en-GB" sz="1200" b="0" i="0" kern="1200" noProof="0" dirty="0">
                <a:solidFill>
                  <a:schemeClr val="tx1"/>
                </a:solidFill>
                <a:effectLst/>
                <a:latin typeface="+mn-lt"/>
                <a:ea typeface="+mn-ea"/>
                <a:cs typeface="+mn-cs"/>
              </a:rPr>
              <a:t>Again, let me just draw your</a:t>
            </a:r>
            <a:r>
              <a:rPr lang="en-GB" sz="1200" b="0" i="0" kern="1200" baseline="0" noProof="0" dirty="0">
                <a:solidFill>
                  <a:schemeClr val="tx1"/>
                </a:solidFill>
                <a:effectLst/>
                <a:latin typeface="+mn-lt"/>
                <a:ea typeface="+mn-ea"/>
                <a:cs typeface="+mn-cs"/>
              </a:rPr>
              <a:t> attention to the SOR4D call document, where you’ll find all these information and the time schedule.</a:t>
            </a:r>
            <a:r>
              <a:rPr lang="en-GB" sz="1200" b="0" i="0" kern="1200" noProof="0" dirty="0">
                <a:solidFill>
                  <a:schemeClr val="tx1"/>
                </a:solidFill>
                <a:effectLst/>
                <a:latin typeface="+mn-lt"/>
                <a:ea typeface="+mn-ea"/>
                <a:cs typeface="+mn-cs"/>
              </a:rPr>
              <a:t> </a:t>
            </a:r>
            <a:endParaRPr lang="en-GB" noProof="0"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11</a:t>
            </a:fld>
            <a:endParaRPr lang="de-CH"/>
          </a:p>
        </p:txBody>
      </p:sp>
    </p:spTree>
    <p:extLst>
      <p:ext uri="{BB962C8B-B14F-4D97-AF65-F5344CB8AC3E}">
        <p14:creationId xmlns:p14="http://schemas.microsoft.com/office/powerpoint/2010/main" val="129367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kern="1200" dirty="0">
                <a:solidFill>
                  <a:schemeClr val="tx1"/>
                </a:solidFill>
                <a:effectLst/>
                <a:latin typeface="+mn-lt"/>
                <a:ea typeface="+mn-ea"/>
                <a:cs typeface="+mn-cs"/>
              </a:rPr>
              <a:t>With this, this is a picture from the SOR4D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trailer which was produced based on footage that we collected in the numerous r4d projects. You see here a group of researchers that have been collaborating with us in the r4d</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p</a:t>
            </a:r>
            <a:r>
              <a:rPr lang="en-US" sz="1200" b="0" i="0" kern="1200" dirty="0" err="1">
                <a:solidFill>
                  <a:schemeClr val="tx1"/>
                </a:solidFill>
                <a:effectLst/>
                <a:latin typeface="+mn-lt"/>
                <a:ea typeface="+mn-ea"/>
                <a:cs typeface="+mn-cs"/>
              </a:rPr>
              <a:t>rogramme</a:t>
            </a:r>
            <a:r>
              <a:rPr lang="en-US" sz="1200" b="0" i="0" kern="1200" dirty="0">
                <a:solidFill>
                  <a:schemeClr val="tx1"/>
                </a:solidFill>
                <a:effectLst/>
                <a:latin typeface="+mn-lt"/>
                <a:ea typeface="+mn-ea"/>
                <a:cs typeface="+mn-cs"/>
              </a:rPr>
              <a:t>. And this is really a transition phase now between the ten-year r4d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which</a:t>
            </a:r>
            <a:r>
              <a:rPr lang="en-US" sz="1200" b="0" i="0" kern="1200" baseline="0" dirty="0">
                <a:solidFill>
                  <a:schemeClr val="tx1"/>
                </a:solidFill>
                <a:effectLst/>
                <a:latin typeface="+mn-lt"/>
                <a:ea typeface="+mn-ea"/>
                <a:cs typeface="+mn-cs"/>
              </a:rPr>
              <a:t> had similar objectives, and this new </a:t>
            </a:r>
            <a:r>
              <a:rPr lang="en-US" sz="1200" b="0" i="0" kern="1200" dirty="0">
                <a:solidFill>
                  <a:schemeClr val="tx1"/>
                </a:solidFill>
                <a:effectLst/>
                <a:latin typeface="+mn-lt"/>
                <a:ea typeface="+mn-ea"/>
                <a:cs typeface="+mn-cs"/>
              </a:rPr>
              <a:t>solution-oriented research for development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a:t>
            </a:r>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12</a:t>
            </a:fld>
            <a:endParaRPr lang="de-CH"/>
          </a:p>
        </p:txBody>
      </p:sp>
    </p:spTree>
    <p:extLst>
      <p:ext uri="{BB962C8B-B14F-4D97-AF65-F5344CB8AC3E}">
        <p14:creationId xmlns:p14="http://schemas.microsoft.com/office/powerpoint/2010/main" val="1443400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kern="1200" dirty="0">
                <a:solidFill>
                  <a:schemeClr val="tx1"/>
                </a:solidFill>
                <a:effectLst/>
                <a:latin typeface="+mn-lt"/>
                <a:ea typeface="+mn-ea"/>
                <a:cs typeface="+mn-cs"/>
              </a:rPr>
              <a:t>Some of you have provided comments in the registration for this event and one of them was that we should provide a couple of examples of projects that might fall into the funding scope of the SOR4D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We provide three project examples for you</a:t>
            </a:r>
            <a:r>
              <a:rPr lang="en-US" sz="1200" b="0" i="0" kern="1200" baseline="0" dirty="0">
                <a:solidFill>
                  <a:schemeClr val="tx1"/>
                </a:solidFill>
                <a:effectLst/>
                <a:latin typeface="+mn-lt"/>
                <a:ea typeface="+mn-ea"/>
                <a:cs typeface="+mn-cs"/>
              </a:rPr>
              <a:t> to find some inspiration. But you are of course invited to come up with innovative and inspiring and unconventional new ideas.</a:t>
            </a:r>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13</a:t>
            </a:fld>
            <a:endParaRPr lang="de-CH"/>
          </a:p>
        </p:txBody>
      </p:sp>
    </p:spTree>
    <p:extLst>
      <p:ext uri="{BB962C8B-B14F-4D97-AF65-F5344CB8AC3E}">
        <p14:creationId xmlns:p14="http://schemas.microsoft.com/office/powerpoint/2010/main" val="645098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So the first example I would like to present</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is the project </a:t>
            </a:r>
            <a:r>
              <a:rPr lang="en-US" sz="1200" b="0" i="0" kern="1200" dirty="0" err="1">
                <a:solidFill>
                  <a:schemeClr val="tx1"/>
                </a:solidFill>
                <a:effectLst/>
                <a:latin typeface="+mn-lt"/>
                <a:ea typeface="+mn-ea"/>
                <a:cs typeface="+mn-cs"/>
              </a:rPr>
              <a:t>Cocoboards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 </a:t>
            </a:r>
          </a:p>
          <a:p>
            <a:pPr rtl="0" fontAlgn="base"/>
            <a:r>
              <a:rPr lang="en-US" sz="1200" b="0" i="0" kern="1200" dirty="0" err="1">
                <a:solidFill>
                  <a:schemeClr val="tx1"/>
                </a:solidFill>
                <a:effectLst/>
                <a:latin typeface="+mn-lt"/>
                <a:ea typeface="+mn-ea"/>
                <a:cs typeface="+mn-cs"/>
              </a:rPr>
              <a:t>Cocoboards</a:t>
            </a:r>
            <a:r>
              <a:rPr lang="en-US" sz="1200" b="0" i="0" kern="1200" dirty="0">
                <a:solidFill>
                  <a:schemeClr val="tx1"/>
                </a:solidFill>
                <a:effectLst/>
                <a:latin typeface="+mn-lt"/>
                <a:ea typeface="+mn-ea"/>
                <a:cs typeface="+mn-cs"/>
              </a:rPr>
              <a:t> was a research partnership between Switzerland and the Philippines.</a:t>
            </a:r>
            <a:r>
              <a:rPr lang="en-US" sz="1200" b="0" i="0" kern="1200" baseline="0" dirty="0">
                <a:solidFill>
                  <a:schemeClr val="tx1"/>
                </a:solidFill>
                <a:effectLst/>
                <a:latin typeface="+mn-lt"/>
                <a:ea typeface="+mn-ea"/>
                <a:cs typeface="+mn-cs"/>
              </a:rPr>
              <a:t> I</a:t>
            </a:r>
            <a:r>
              <a:rPr lang="en-US" sz="1200" b="0" i="0" kern="1200" dirty="0">
                <a:solidFill>
                  <a:schemeClr val="tx1"/>
                </a:solidFill>
                <a:effectLst/>
                <a:latin typeface="+mn-lt"/>
                <a:ea typeface="+mn-ea"/>
                <a:cs typeface="+mn-cs"/>
              </a:rPr>
              <a:t>t was very much focused on technical innovation and based on coconut husk they developed and invented construction material.</a:t>
            </a:r>
          </a:p>
          <a:p>
            <a:pPr rtl="0" fontAlgn="base"/>
            <a:endParaRPr lang="en-US" sz="1200" b="0" i="0" kern="1200" dirty="0">
              <a:solidFill>
                <a:schemeClr val="tx1"/>
              </a:solidFill>
              <a:effectLst/>
              <a:latin typeface="+mn-lt"/>
              <a:ea typeface="+mn-ea"/>
              <a:cs typeface="+mn-cs"/>
            </a:endParaRPr>
          </a:p>
          <a:p>
            <a:pPr rtl="0" fontAlgn="base"/>
            <a:r>
              <a:rPr lang="en-US" sz="1200" b="0" i="0" kern="1200" dirty="0" err="1">
                <a:solidFill>
                  <a:schemeClr val="tx1"/>
                </a:solidFill>
                <a:effectLst/>
                <a:latin typeface="+mn-lt"/>
                <a:ea typeface="+mn-ea"/>
                <a:cs typeface="+mn-cs"/>
              </a:rPr>
              <a:t>Cocoboards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was a three year project</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in the r4d </a:t>
            </a:r>
            <a:r>
              <a:rPr lang="en-US" sz="1200" b="0" i="0" kern="1200" dirty="0" err="1">
                <a:solidFill>
                  <a:schemeClr val="tx1"/>
                </a:solidFill>
                <a:effectLst/>
                <a:latin typeface="+mn-lt"/>
                <a:ea typeface="+mn-ea"/>
                <a:cs typeface="+mn-cs"/>
              </a:rPr>
              <a:t>programme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in another open call of the r4d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almost the same consortium</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applied for a project called </a:t>
            </a:r>
            <a:r>
              <a:rPr lang="en-US" sz="1200" b="0" i="0" kern="1200" dirty="0" err="1">
                <a:solidFill>
                  <a:schemeClr val="tx1"/>
                </a:solidFill>
                <a:effectLst/>
                <a:latin typeface="+mn-lt"/>
                <a:ea typeface="+mn-ea"/>
                <a:cs typeface="+mn-cs"/>
              </a:rPr>
              <a:t>Pinoy</a:t>
            </a:r>
            <a:r>
              <a:rPr lang="en-US" sz="1200" b="0" i="0" kern="1200" dirty="0">
                <a:solidFill>
                  <a:schemeClr val="tx1"/>
                </a:solidFill>
                <a:effectLst/>
                <a:latin typeface="+mn-lt"/>
                <a:ea typeface="+mn-ea"/>
                <a:cs typeface="+mn-cs"/>
              </a:rPr>
              <a:t> Tannin, another technological project that was very much related to </a:t>
            </a:r>
            <a:r>
              <a:rPr lang="en-US" sz="1200" b="0" i="0" kern="1200" dirty="0" err="1">
                <a:solidFill>
                  <a:schemeClr val="tx1"/>
                </a:solidFill>
                <a:effectLst/>
                <a:latin typeface="+mn-lt"/>
                <a:ea typeface="+mn-ea"/>
                <a:cs typeface="+mn-cs"/>
              </a:rPr>
              <a:t>Cocoboards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is also implemented as partnership between Switzerland and the Philippines.</a:t>
            </a:r>
          </a:p>
          <a:p>
            <a:pPr rtl="0" fontAlgn="base"/>
            <a:endParaRPr lang="en-US" sz="1200" b="0" i="0" kern="1200" dirty="0">
              <a:solidFill>
                <a:schemeClr val="tx1"/>
              </a:solidFill>
              <a:effectLst/>
              <a:latin typeface="+mn-lt"/>
              <a:ea typeface="+mn-ea"/>
              <a:cs typeface="+mn-cs"/>
            </a:endParaRPr>
          </a:p>
          <a:p>
            <a:pPr rtl="0" fontAlgn="base"/>
            <a:r>
              <a:rPr lang="en-US" sz="1200" b="0" i="0" kern="1200" dirty="0" err="1">
                <a:solidFill>
                  <a:schemeClr val="tx1"/>
                </a:solidFill>
                <a:effectLst/>
                <a:latin typeface="+mn-lt"/>
                <a:ea typeface="+mn-ea"/>
                <a:cs typeface="+mn-cs"/>
              </a:rPr>
              <a:t>Cocoboards</a:t>
            </a:r>
            <a:r>
              <a:rPr lang="en-US" sz="1200" b="0" i="0" kern="1200" dirty="0">
                <a:solidFill>
                  <a:schemeClr val="tx1"/>
                </a:solidFill>
                <a:effectLst/>
                <a:latin typeface="+mn-lt"/>
                <a:ea typeface="+mn-ea"/>
                <a:cs typeface="+mn-cs"/>
              </a:rPr>
              <a:t> also benefited from the Transformation Accelerating Grants call,</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that was launched in 2019.</a:t>
            </a:r>
            <a:r>
              <a:rPr lang="en-US" sz="1200" b="0" i="0" kern="1200" baseline="0" dirty="0">
                <a:solidFill>
                  <a:schemeClr val="tx1"/>
                </a:solidFill>
                <a:effectLst/>
                <a:latin typeface="+mn-lt"/>
                <a:ea typeface="+mn-ea"/>
                <a:cs typeface="+mn-cs"/>
              </a:rPr>
              <a:t> </a:t>
            </a:r>
          </a:p>
          <a:p>
            <a:pPr rtl="0" fontAlgn="base"/>
            <a:endParaRPr lang="en-US" sz="1200" b="0" i="0" kern="1200" baseline="0" dirty="0">
              <a:solidFill>
                <a:schemeClr val="tx1"/>
              </a:solidFill>
              <a:effectLst/>
              <a:latin typeface="+mn-lt"/>
              <a:ea typeface="+mn-ea"/>
              <a:cs typeface="+mn-cs"/>
            </a:endParaRPr>
          </a:p>
          <a:p>
            <a:pPr rtl="0" fontAlgn="base"/>
            <a:r>
              <a:rPr lang="en-US" sz="1200" b="0" i="0" kern="1200" baseline="0" dirty="0">
                <a:solidFill>
                  <a:schemeClr val="tx1"/>
                </a:solidFill>
                <a:effectLst/>
                <a:latin typeface="+mn-lt"/>
                <a:ea typeface="+mn-ea"/>
                <a:cs typeface="+mn-cs"/>
              </a:rPr>
              <a:t>The TAGs were </a:t>
            </a:r>
            <a:r>
              <a:rPr lang="en-US" sz="1200" b="0" i="0" kern="1200" dirty="0">
                <a:solidFill>
                  <a:schemeClr val="tx1"/>
                </a:solidFill>
                <a:effectLst/>
                <a:latin typeface="+mn-lt"/>
                <a:ea typeface="+mn-ea"/>
                <a:cs typeface="+mn-cs"/>
              </a:rPr>
              <a:t>an expression of interest from the r4d researchers that</a:t>
            </a:r>
            <a:r>
              <a:rPr lang="en-US" sz="1200" b="0" i="0" kern="1200" baseline="0" dirty="0">
                <a:solidFill>
                  <a:schemeClr val="tx1"/>
                </a:solidFill>
                <a:effectLst/>
                <a:latin typeface="+mn-lt"/>
                <a:ea typeface="+mn-ea"/>
                <a:cs typeface="+mn-cs"/>
              </a:rPr>
              <a:t> the r4d </a:t>
            </a:r>
            <a:r>
              <a:rPr lang="en-US" sz="1200" b="0" i="0" kern="1200" baseline="0" dirty="0" err="1">
                <a:solidFill>
                  <a:schemeClr val="tx1"/>
                </a:solidFill>
                <a:effectLst/>
                <a:latin typeface="+mn-lt"/>
                <a:ea typeface="+mn-ea"/>
                <a:cs typeface="+mn-cs"/>
              </a:rPr>
              <a:t>programme</a:t>
            </a:r>
            <a:r>
              <a:rPr lang="en-US" sz="1200" b="0" i="0" kern="1200" baseline="0" dirty="0">
                <a:solidFill>
                  <a:schemeClr val="tx1"/>
                </a:solidFill>
                <a:effectLst/>
                <a:latin typeface="+mn-lt"/>
                <a:ea typeface="+mn-ea"/>
                <a:cs typeface="+mn-cs"/>
              </a:rPr>
              <a:t> should provide </a:t>
            </a:r>
            <a:r>
              <a:rPr lang="en-US" sz="1200" b="0" i="0" kern="1200" dirty="0">
                <a:solidFill>
                  <a:schemeClr val="tx1"/>
                </a:solidFill>
                <a:effectLst/>
                <a:latin typeface="+mn-lt"/>
                <a:ea typeface="+mn-ea"/>
                <a:cs typeface="+mn-cs"/>
              </a:rPr>
              <a:t>funding for testing results and for taking results further.</a:t>
            </a:r>
            <a:r>
              <a:rPr lang="en-US" sz="1200" b="0" i="0" kern="1200" baseline="0" dirty="0">
                <a:solidFill>
                  <a:schemeClr val="tx1"/>
                </a:solidFill>
                <a:effectLst/>
                <a:latin typeface="+mn-lt"/>
                <a:ea typeface="+mn-ea"/>
                <a:cs typeface="+mn-cs"/>
              </a:rPr>
              <a:t> S</a:t>
            </a:r>
            <a:r>
              <a:rPr lang="en-US" sz="1200" b="0" i="0" kern="1200" dirty="0">
                <a:solidFill>
                  <a:schemeClr val="tx1"/>
                </a:solidFill>
                <a:effectLst/>
                <a:latin typeface="+mn-lt"/>
                <a:ea typeface="+mn-ea"/>
                <a:cs typeface="+mn-cs"/>
              </a:rPr>
              <a:t>o we opened up a new call and </a:t>
            </a:r>
            <a:r>
              <a:rPr lang="en-US" sz="1200" b="0" i="0" kern="1200" dirty="0" err="1">
                <a:solidFill>
                  <a:schemeClr val="tx1"/>
                </a:solidFill>
                <a:effectLst/>
                <a:latin typeface="+mn-lt"/>
                <a:ea typeface="+mn-ea"/>
                <a:cs typeface="+mn-cs"/>
              </a:rPr>
              <a:t>Cocoboards</a:t>
            </a:r>
            <a:r>
              <a:rPr lang="en-US" sz="1200" b="0" i="0" kern="1200" dirty="0">
                <a:solidFill>
                  <a:schemeClr val="tx1"/>
                </a:solidFill>
                <a:effectLst/>
                <a:latin typeface="+mn-lt"/>
                <a:ea typeface="+mn-ea"/>
                <a:cs typeface="+mn-cs"/>
              </a:rPr>
              <a:t> was amongst the first ones to implement also such a TAG initiative.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From this group,</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Naturloop</a:t>
            </a:r>
            <a:r>
              <a:rPr lang="en-US" sz="1200" b="0" i="0" kern="1200" baseline="0" dirty="0">
                <a:solidFill>
                  <a:schemeClr val="tx1"/>
                </a:solidFill>
                <a:effectLst/>
                <a:latin typeface="+mn-lt"/>
                <a:ea typeface="+mn-ea"/>
                <a:cs typeface="+mn-cs"/>
              </a:rPr>
              <a:t>, a Swiss-based </a:t>
            </a:r>
            <a:r>
              <a:rPr lang="en-US" sz="1200" b="0" i="0" kern="1200" dirty="0">
                <a:solidFill>
                  <a:schemeClr val="tx1"/>
                </a:solidFill>
                <a:effectLst/>
                <a:latin typeface="+mn-lt"/>
                <a:ea typeface="+mn-ea"/>
                <a:cs typeface="+mn-cs"/>
              </a:rPr>
              <a:t>green tech materials science startup emerged.</a:t>
            </a:r>
            <a:r>
              <a:rPr lang="en-US" sz="1200" b="0" i="0" kern="1200" baseline="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Natureloop</a:t>
            </a:r>
            <a:r>
              <a:rPr lang="en-US" sz="1200" b="0" i="0" kern="1200" baseline="0" dirty="0">
                <a:solidFill>
                  <a:schemeClr val="tx1"/>
                </a:solidFill>
                <a:effectLst/>
                <a:latin typeface="+mn-lt"/>
                <a:ea typeface="+mn-ea"/>
                <a:cs typeface="+mn-cs"/>
              </a:rPr>
              <a:t> h</a:t>
            </a:r>
            <a:r>
              <a:rPr lang="en-US" sz="1200" b="0" i="0" kern="1200" dirty="0">
                <a:solidFill>
                  <a:schemeClr val="tx1"/>
                </a:solidFill>
                <a:effectLst/>
                <a:latin typeface="+mn-lt"/>
                <a:ea typeface="+mn-ea"/>
                <a:cs typeface="+mn-cs"/>
              </a:rPr>
              <a:t>as in the meantime also received funding from other startup fund, from other partners and they are thriving now as a start-up in close collaboration with the Philippine partners. </a:t>
            </a:r>
          </a:p>
          <a:p>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14</a:t>
            </a:fld>
            <a:endParaRPr lang="de-CH"/>
          </a:p>
        </p:txBody>
      </p:sp>
    </p:spTree>
    <p:extLst>
      <p:ext uri="{BB962C8B-B14F-4D97-AF65-F5344CB8AC3E}">
        <p14:creationId xmlns:p14="http://schemas.microsoft.com/office/powerpoint/2010/main" val="3213680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A second example that is more from the social sciences and humanities.</a:t>
            </a:r>
            <a:r>
              <a:rPr lang="en-GB" baseline="0" noProof="0" dirty="0"/>
              <a:t> </a:t>
            </a:r>
            <a:r>
              <a:rPr lang="en-US" sz="1200" b="0" i="0" kern="1200" dirty="0">
                <a:solidFill>
                  <a:schemeClr val="tx1"/>
                </a:solidFill>
                <a:effectLst/>
                <a:latin typeface="+mn-lt"/>
                <a:ea typeface="+mn-ea"/>
                <a:cs typeface="+mn-cs"/>
              </a:rPr>
              <a:t>This project,</a:t>
            </a:r>
            <a:r>
              <a:rPr lang="en-US" sz="1200" b="0" i="0" kern="1200" baseline="0" dirty="0">
                <a:solidFill>
                  <a:schemeClr val="tx1"/>
                </a:solidFill>
                <a:effectLst/>
                <a:latin typeface="+mn-lt"/>
                <a:ea typeface="+mn-ea"/>
                <a:cs typeface="+mn-cs"/>
              </a:rPr>
              <a:t> which is called “Knowledge for peace”, </a:t>
            </a:r>
            <a:r>
              <a:rPr lang="en-US" sz="1200" b="0" i="0" kern="1200" dirty="0">
                <a:solidFill>
                  <a:schemeClr val="tx1"/>
                </a:solidFill>
                <a:effectLst/>
                <a:latin typeface="+mn-lt"/>
                <a:ea typeface="+mn-ea"/>
                <a:cs typeface="+mn-cs"/>
              </a:rPr>
              <a:t>is really relevant in the current</a:t>
            </a:r>
            <a:r>
              <a:rPr lang="en-US" sz="1200" b="0" i="0" kern="1200" baseline="0" dirty="0">
                <a:solidFill>
                  <a:schemeClr val="tx1"/>
                </a:solidFill>
                <a:effectLst/>
                <a:latin typeface="+mn-lt"/>
                <a:ea typeface="+mn-ea"/>
                <a:cs typeface="+mn-cs"/>
              </a:rPr>
              <a:t> context. </a:t>
            </a:r>
          </a:p>
          <a:p>
            <a:endParaRPr lang="en-US" sz="1200" b="0" i="0" kern="1200" baseline="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project looked into the production of knowledge and how memories are archived and presented.</a:t>
            </a:r>
            <a:r>
              <a:rPr lang="en-US" sz="1200" b="0" i="0" kern="1200" baseline="0" dirty="0">
                <a:solidFill>
                  <a:schemeClr val="tx1"/>
                </a:solidFill>
                <a:effectLst/>
                <a:latin typeface="+mn-lt"/>
                <a:ea typeface="+mn-ea"/>
                <a:cs typeface="+mn-cs"/>
              </a:rPr>
              <a:t> T</a:t>
            </a:r>
            <a:r>
              <a:rPr lang="en-US" sz="1200" b="0" i="0" kern="1200" dirty="0">
                <a:solidFill>
                  <a:schemeClr val="tx1"/>
                </a:solidFill>
                <a:effectLst/>
                <a:latin typeface="+mn-lt"/>
                <a:ea typeface="+mn-ea"/>
                <a:cs typeface="+mn-cs"/>
              </a:rPr>
              <a:t>hey were thus looking into transitional justice processes in countries where conflicts are very severe and they have been looking into possibilities for remembrance.</a:t>
            </a:r>
          </a:p>
        </p:txBody>
      </p:sp>
      <p:sp>
        <p:nvSpPr>
          <p:cNvPr id="4" name="Foliennummernplatzhalter 3"/>
          <p:cNvSpPr>
            <a:spLocks noGrp="1"/>
          </p:cNvSpPr>
          <p:nvPr>
            <p:ph type="sldNum" sz="quarter" idx="10"/>
          </p:nvPr>
        </p:nvSpPr>
        <p:spPr/>
        <p:txBody>
          <a:bodyPr/>
          <a:lstStyle/>
          <a:p>
            <a:fld id="{3A493298-6094-4361-B311-891E531296F6}" type="slidenum">
              <a:rPr lang="de-CH" smtClean="0"/>
              <a:pPr/>
              <a:t>15</a:t>
            </a:fld>
            <a:endParaRPr lang="de-CH"/>
          </a:p>
        </p:txBody>
      </p:sp>
    </p:spTree>
    <p:extLst>
      <p:ext uri="{BB962C8B-B14F-4D97-AF65-F5344CB8AC3E}">
        <p14:creationId xmlns:p14="http://schemas.microsoft.com/office/powerpoint/2010/main" val="2271649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kern="1200" dirty="0">
                <a:solidFill>
                  <a:schemeClr val="tx1"/>
                </a:solidFill>
                <a:effectLst/>
                <a:latin typeface="+mn-lt"/>
                <a:ea typeface="+mn-ea"/>
                <a:cs typeface="+mn-cs"/>
              </a:rPr>
              <a:t>We have another project that was in a similar direction, a project that was implemented by social psychologist and anthropologists.</a:t>
            </a:r>
            <a:r>
              <a:rPr lang="en-US" sz="1200" b="0" i="0" kern="1200" baseline="0" dirty="0">
                <a:solidFill>
                  <a:schemeClr val="tx1"/>
                </a:solidFill>
                <a:effectLst/>
                <a:latin typeface="+mn-lt"/>
                <a:ea typeface="+mn-ea"/>
                <a:cs typeface="+mn-cs"/>
              </a:rPr>
              <a:t> They </a:t>
            </a:r>
            <a:r>
              <a:rPr lang="en-US" sz="1200" b="0" i="0" kern="1200" dirty="0">
                <a:solidFill>
                  <a:schemeClr val="tx1"/>
                </a:solidFill>
                <a:effectLst/>
                <a:latin typeface="+mn-lt"/>
                <a:ea typeface="+mn-ea"/>
                <a:cs typeface="+mn-cs"/>
              </a:rPr>
              <a:t>looke</a:t>
            </a:r>
            <a:r>
              <a:rPr lang="en-US" sz="1200" b="0" i="0" kern="1200" baseline="0" dirty="0">
                <a:solidFill>
                  <a:schemeClr val="tx1"/>
                </a:solidFill>
                <a:effectLst/>
                <a:latin typeface="+mn-lt"/>
                <a:ea typeface="+mn-ea"/>
                <a:cs typeface="+mn-cs"/>
              </a:rPr>
              <a:t>d </a:t>
            </a:r>
            <a:r>
              <a:rPr lang="en-US" sz="1200" b="0" i="0" kern="1200" dirty="0">
                <a:solidFill>
                  <a:schemeClr val="tx1"/>
                </a:solidFill>
                <a:effectLst/>
                <a:latin typeface="+mn-lt"/>
                <a:ea typeface="+mn-ea"/>
                <a:cs typeface="+mn-cs"/>
              </a:rPr>
              <a:t>very much into archiving,</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into remembrance, they also worked a lot with arts to also address trauma.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 these are two interesting examples that are more from the social sciences,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humanities and arts. </a:t>
            </a:r>
            <a:endParaRPr lang="en-GB" noProof="0" dirty="0"/>
          </a:p>
          <a:p>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16</a:t>
            </a:fld>
            <a:endParaRPr lang="de-CH"/>
          </a:p>
        </p:txBody>
      </p:sp>
    </p:spTree>
    <p:extLst>
      <p:ext uri="{BB962C8B-B14F-4D97-AF65-F5344CB8AC3E}">
        <p14:creationId xmlns:p14="http://schemas.microsoft.com/office/powerpoint/2010/main" val="877600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kern="1200" dirty="0">
                <a:solidFill>
                  <a:schemeClr val="tx1"/>
                </a:solidFill>
                <a:effectLst/>
                <a:latin typeface="+mn-lt"/>
                <a:ea typeface="+mn-ea"/>
                <a:cs typeface="+mn-cs"/>
              </a:rPr>
              <a:t>The third project is the “Oil palm adaptive landscapes” project.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It’s dealing with oil palm production and was looking for solutions for more sustainable palm oil production.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You see below a consortium made up of research partners,</a:t>
            </a:r>
            <a:r>
              <a:rPr lang="en-US" sz="1200" b="0" i="0" kern="1200" baseline="0" dirty="0">
                <a:solidFill>
                  <a:schemeClr val="tx1"/>
                </a:solidFill>
                <a:effectLst/>
                <a:latin typeface="+mn-lt"/>
                <a:ea typeface="+mn-ea"/>
                <a:cs typeface="+mn-cs"/>
              </a:rPr>
              <a:t> including implementing partners such as WWF</a:t>
            </a:r>
            <a:r>
              <a:rPr lang="en-US" sz="1200" b="0" i="0" kern="1200" dirty="0">
                <a:solidFill>
                  <a:schemeClr val="tx1"/>
                </a:solidFill>
                <a:effectLst/>
                <a:latin typeface="+mn-lt"/>
                <a:ea typeface="+mn-ea"/>
                <a:cs typeface="+mn-cs"/>
              </a:rPr>
              <a:t>. This was a rather big consortium that worked</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together for six almost seven years.</a:t>
            </a:r>
            <a:r>
              <a:rPr lang="en-US" sz="1200" b="0" i="0" kern="1200" baseline="0" dirty="0">
                <a:solidFill>
                  <a:schemeClr val="tx1"/>
                </a:solidFill>
                <a:effectLst/>
                <a:latin typeface="+mn-lt"/>
                <a:ea typeface="+mn-ea"/>
                <a:cs typeface="+mn-cs"/>
              </a:rPr>
              <a:t> </a:t>
            </a:r>
          </a:p>
          <a:p>
            <a:r>
              <a:rPr lang="en-US" sz="1200" b="0" i="0" kern="1200" baseline="0" dirty="0">
                <a:solidFill>
                  <a:schemeClr val="tx1"/>
                </a:solidFill>
                <a:effectLst/>
                <a:latin typeface="+mn-lt"/>
                <a:ea typeface="+mn-ea"/>
                <a:cs typeface="+mn-cs"/>
              </a:rPr>
              <a:t>T</a:t>
            </a:r>
            <a:r>
              <a:rPr lang="en-US" sz="1200" b="0" i="0" kern="1200" dirty="0">
                <a:solidFill>
                  <a:schemeClr val="tx1"/>
                </a:solidFill>
                <a:effectLst/>
                <a:latin typeface="+mn-lt"/>
                <a:ea typeface="+mn-ea"/>
                <a:cs typeface="+mn-cs"/>
              </a:rPr>
              <a:t>hey have produced a lot of scientific papers, but they have also produced more such as videos,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policy briefs and other communications products to be used in the policy arena and with stakeholders on the ground.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a:t>
            </a:r>
            <a:r>
              <a:rPr lang="en-US" sz="1200" b="0" i="0" kern="1200" baseline="0" dirty="0">
                <a:solidFill>
                  <a:schemeClr val="tx1"/>
                </a:solidFill>
                <a:effectLst/>
                <a:latin typeface="+mn-lt"/>
                <a:ea typeface="+mn-ea"/>
                <a:cs typeface="+mn-cs"/>
              </a:rPr>
              <a:t> has been a </a:t>
            </a:r>
            <a:r>
              <a:rPr lang="en-US" sz="1200" b="0" i="0" kern="1200" dirty="0">
                <a:solidFill>
                  <a:schemeClr val="tx1"/>
                </a:solidFill>
                <a:effectLst/>
                <a:latin typeface="+mn-lt"/>
                <a:ea typeface="+mn-ea"/>
                <a:cs typeface="+mn-cs"/>
              </a:rPr>
              <a:t>truly transdisciplinary project right from the beginning. The project consortium was already composed of researchers and practitioner</a:t>
            </a:r>
            <a:r>
              <a:rPr lang="en-US" sz="1200" b="0" i="0" kern="1200" baseline="0" dirty="0">
                <a:solidFill>
                  <a:schemeClr val="tx1"/>
                </a:solidFill>
                <a:effectLst/>
                <a:latin typeface="+mn-lt"/>
                <a:ea typeface="+mn-ea"/>
                <a:cs typeface="+mn-cs"/>
              </a:rPr>
              <a:t>s a</a:t>
            </a:r>
            <a:r>
              <a:rPr lang="en-US" sz="1200" b="0" i="0" kern="1200" dirty="0">
                <a:solidFill>
                  <a:schemeClr val="tx1"/>
                </a:solidFill>
                <a:effectLst/>
                <a:latin typeface="+mn-lt"/>
                <a:ea typeface="+mn-ea"/>
                <a:cs typeface="+mn-cs"/>
              </a:rPr>
              <a:t>nd they have jointly created a lot in terms of output, but also in terms of networks,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policy dialogue and in terms of practice development.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Have a look at these projects if you like to be inspired, but also if you would like to see what can be done in projects of different durations and projects</a:t>
            </a:r>
            <a:r>
              <a:rPr lang="en-US" sz="1200" b="0" i="0" kern="1200" baseline="0" dirty="0">
                <a:solidFill>
                  <a:schemeClr val="tx1"/>
                </a:solidFill>
                <a:effectLst/>
                <a:latin typeface="+mn-lt"/>
                <a:ea typeface="+mn-ea"/>
                <a:cs typeface="+mn-cs"/>
              </a:rPr>
              <a:t> that manage to receive additional funding from other calls.</a:t>
            </a:r>
            <a:r>
              <a:rPr lang="en-US" sz="1200" b="0" i="0" kern="1200" dirty="0">
                <a:solidFill>
                  <a:schemeClr val="tx1"/>
                </a:solidFill>
                <a:effectLst/>
                <a:latin typeface="+mn-lt"/>
                <a:ea typeface="+mn-ea"/>
                <a:cs typeface="+mn-cs"/>
              </a:rPr>
              <a:t> </a:t>
            </a:r>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17</a:t>
            </a:fld>
            <a:endParaRPr lang="de-CH"/>
          </a:p>
        </p:txBody>
      </p:sp>
    </p:spTree>
    <p:extLst>
      <p:ext uri="{BB962C8B-B14F-4D97-AF65-F5344CB8AC3E}">
        <p14:creationId xmlns:p14="http://schemas.microsoft.com/office/powerpoint/2010/main" val="1806932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kern="1200" dirty="0">
                <a:solidFill>
                  <a:schemeClr val="tx1"/>
                </a:solidFill>
                <a:effectLst/>
                <a:latin typeface="+mn-lt"/>
                <a:ea typeface="+mn-ea"/>
                <a:cs typeface="+mn-cs"/>
              </a:rPr>
              <a:t>Coming now to more technical aspects, but I think this is what you are also very much interested in hearing about.</a:t>
            </a:r>
            <a:r>
              <a:rPr lang="en-US" sz="1200" b="0" i="0" kern="1200" baseline="0" dirty="0">
                <a:solidFill>
                  <a:schemeClr val="tx1"/>
                </a:solidFill>
                <a:effectLst/>
                <a:latin typeface="+mn-lt"/>
                <a:ea typeface="+mn-ea"/>
                <a:cs typeface="+mn-cs"/>
              </a:rPr>
              <a:t> Namely, how the SOR4D </a:t>
            </a:r>
            <a:r>
              <a:rPr lang="en-US" sz="1200" b="0" i="0" kern="1200" baseline="0" dirty="0" err="1">
                <a:solidFill>
                  <a:schemeClr val="tx1"/>
                </a:solidFill>
                <a:effectLst/>
                <a:latin typeface="+mn-lt"/>
                <a:ea typeface="+mn-ea"/>
                <a:cs typeface="+mn-cs"/>
              </a:rPr>
              <a:t>programme</a:t>
            </a:r>
            <a:r>
              <a:rPr lang="en-US" sz="1200" b="0" i="0" kern="1200" baseline="0" dirty="0">
                <a:solidFill>
                  <a:schemeClr val="tx1"/>
                </a:solidFill>
                <a:effectLst/>
                <a:latin typeface="+mn-lt"/>
                <a:ea typeface="+mn-ea"/>
                <a:cs typeface="+mn-cs"/>
              </a:rPr>
              <a:t> is structured, </a:t>
            </a:r>
            <a:r>
              <a:rPr lang="en-US" sz="1200" b="0" i="0" kern="1200" dirty="0">
                <a:solidFill>
                  <a:schemeClr val="tx1"/>
                </a:solidFill>
                <a:effectLst/>
                <a:latin typeface="+mn-lt"/>
                <a:ea typeface="+mn-ea"/>
                <a:cs typeface="+mn-cs"/>
              </a:rPr>
              <a:t>how the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mixed consortia</a:t>
            </a:r>
            <a:r>
              <a:rPr lang="en-US" sz="1200" b="0" i="0" kern="1200" baseline="0" dirty="0">
                <a:solidFill>
                  <a:schemeClr val="tx1"/>
                </a:solidFill>
                <a:effectLst/>
                <a:latin typeface="+mn-lt"/>
                <a:ea typeface="+mn-ea"/>
                <a:cs typeface="+mn-cs"/>
              </a:rPr>
              <a:t> are composed and how </a:t>
            </a:r>
            <a:r>
              <a:rPr lang="en-US" sz="1200" b="0" i="0" kern="1200" dirty="0">
                <a:solidFill>
                  <a:schemeClr val="tx1"/>
                </a:solidFill>
                <a:effectLst/>
                <a:latin typeface="+mn-lt"/>
                <a:ea typeface="+mn-ea"/>
                <a:cs typeface="+mn-cs"/>
              </a:rPr>
              <a:t>project funding is supposed to be implemented.</a:t>
            </a:r>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18</a:t>
            </a:fld>
            <a:endParaRPr lang="de-CH"/>
          </a:p>
        </p:txBody>
      </p:sp>
    </p:spTree>
    <p:extLst>
      <p:ext uri="{BB962C8B-B14F-4D97-AF65-F5344CB8AC3E}">
        <p14:creationId xmlns:p14="http://schemas.microsoft.com/office/powerpoint/2010/main" val="3634485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kern="1200" dirty="0">
                <a:solidFill>
                  <a:schemeClr val="tx1"/>
                </a:solidFill>
                <a:effectLst/>
                <a:latin typeface="+mn-lt"/>
                <a:ea typeface="+mn-ea"/>
                <a:cs typeface="+mn-cs"/>
              </a:rPr>
              <a:t>So, first of all, this is a research partnership program between Switzerland and ODA recipient countries.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Because of </a:t>
            </a:r>
            <a:r>
              <a:rPr lang="en-US" sz="1200" b="0" i="0" kern="1200" baseline="0" dirty="0">
                <a:solidFill>
                  <a:schemeClr val="tx1"/>
                </a:solidFill>
                <a:effectLst/>
                <a:latin typeface="+mn-lt"/>
                <a:ea typeface="+mn-ea"/>
                <a:cs typeface="+mn-cs"/>
              </a:rPr>
              <a:t>SNSF </a:t>
            </a:r>
            <a:r>
              <a:rPr lang="en-US" sz="1200" b="0" i="0" kern="1200" dirty="0">
                <a:solidFill>
                  <a:schemeClr val="tx1"/>
                </a:solidFill>
                <a:effectLst/>
                <a:latin typeface="+mn-lt"/>
                <a:ea typeface="+mn-ea"/>
                <a:cs typeface="+mn-cs"/>
              </a:rPr>
              <a:t>funding regulations the Swiss research partner has a special role as responsible applicant for the full team,</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for the full consortium.</a:t>
            </a:r>
            <a:r>
              <a:rPr lang="en-US" sz="1200" b="0" i="0" kern="1200" baseline="0" dirty="0">
                <a:solidFill>
                  <a:schemeClr val="tx1"/>
                </a:solidFill>
                <a:effectLst/>
                <a:latin typeface="+mn-lt"/>
                <a:ea typeface="+mn-ea"/>
                <a:cs typeface="+mn-cs"/>
              </a:rPr>
              <a:t> This </a:t>
            </a:r>
            <a:r>
              <a:rPr lang="en-US" sz="1200" b="0" i="0" kern="1200" dirty="0">
                <a:solidFill>
                  <a:schemeClr val="tx1"/>
                </a:solidFill>
                <a:effectLst/>
                <a:latin typeface="+mn-lt"/>
                <a:ea typeface="+mn-ea"/>
                <a:cs typeface="+mn-cs"/>
              </a:rPr>
              <a:t>person that is based at a Swiss Higher Education and Research Institution will submit the pre-proposal and full</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proposal in the name of the full consortium of applicants.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full consortium of applicants consists of a Swiss research partner and a research partner from a partner</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country,</a:t>
            </a:r>
            <a:r>
              <a:rPr lang="en-US" sz="1200" b="0" i="0" kern="1200" baseline="0" dirty="0">
                <a:solidFill>
                  <a:schemeClr val="tx1"/>
                </a:solidFill>
                <a:effectLst/>
                <a:latin typeface="+mn-lt"/>
                <a:ea typeface="+mn-ea"/>
                <a:cs typeface="+mn-cs"/>
              </a:rPr>
              <a:t> that is from a ODA </a:t>
            </a:r>
            <a:r>
              <a:rPr lang="en-US" sz="1200" b="0" i="0" kern="1200" dirty="0">
                <a:solidFill>
                  <a:schemeClr val="tx1"/>
                </a:solidFill>
                <a:effectLst/>
                <a:latin typeface="+mn-lt"/>
                <a:ea typeface="+mn-ea"/>
                <a:cs typeface="+mn-cs"/>
              </a:rPr>
              <a:t>recipient country and a development actor, which means a practice partner from this country. This is the minimum required composition of the consortium.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We have seen that it is of high benefit that the research partnership is not only bilateral between Switzerland and another partner country, but if more partner countries are part of the consortium. Because for exchange,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for knowledge and learning this seems to be highly relevant. </a:t>
            </a:r>
            <a:r>
              <a:rPr lang="en-US" sz="1200" kern="1200" dirty="0">
                <a:solidFill>
                  <a:schemeClr val="tx1"/>
                </a:solidFill>
                <a:effectLst/>
                <a:latin typeface="+mn-lt"/>
                <a:ea typeface="+mn-ea"/>
                <a:cs typeface="+mn-cs"/>
              </a:rPr>
              <a:t>But it is not the condition, so you can add more partner countries, but you can also only have one partner country between Switzerland and the partner country.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addition to that minimum consortium, you have also the possibility to include as project partner or subcontractor,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development partners from the global north or Switzerland.</a:t>
            </a:r>
            <a:r>
              <a:rPr lang="en-US" sz="1200" kern="1200" baseline="0" dirty="0">
                <a:solidFill>
                  <a:schemeClr val="tx1"/>
                </a:solidFill>
                <a:effectLst/>
                <a:latin typeface="+mn-lt"/>
                <a:ea typeface="+mn-ea"/>
                <a:cs typeface="+mn-cs"/>
              </a:rPr>
              <a:t> However, </a:t>
            </a:r>
            <a:r>
              <a:rPr lang="en-US" sz="1200" kern="1200" dirty="0">
                <a:solidFill>
                  <a:schemeClr val="tx1"/>
                </a:solidFill>
                <a:effectLst/>
                <a:latin typeface="+mn-lt"/>
                <a:ea typeface="+mn-ea"/>
                <a:cs typeface="+mn-cs"/>
              </a:rPr>
              <a:t>they are not eligible as co-applicants, but they can be part of the consortium as project partner in well-justified cases.</a:t>
            </a:r>
          </a:p>
          <a:p>
            <a:endParaRPr lang="de-CH"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have seen that</a:t>
            </a:r>
            <a:r>
              <a:rPr lang="en-US" sz="1200" kern="1200" baseline="0" dirty="0">
                <a:solidFill>
                  <a:schemeClr val="tx1"/>
                </a:solidFill>
                <a:effectLst/>
                <a:latin typeface="+mn-lt"/>
                <a:ea typeface="+mn-ea"/>
                <a:cs typeface="+mn-cs"/>
              </a:rPr>
              <a:t> t</a:t>
            </a:r>
            <a:r>
              <a:rPr lang="en-US" sz="1200" kern="1200" dirty="0">
                <a:solidFill>
                  <a:schemeClr val="tx1"/>
                </a:solidFill>
                <a:effectLst/>
                <a:latin typeface="+mn-lt"/>
                <a:ea typeface="+mn-ea"/>
                <a:cs typeface="+mn-cs"/>
              </a:rPr>
              <a:t>hese kinds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projects require quite a lot in terms of coordination. Especially when they are transdisciplinary right from beginning,</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coordination is an important element in in these projects. And we have also seen that a lot of our partners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that we fund in the partner countries outside Switzerland, have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built their skills to become active in project coordination and project management. So in the SOR4D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it is possible that the project coordination is not done in Switzerland, but can be done in one of the partner countries.</a:t>
            </a:r>
            <a:r>
              <a:rPr lang="en-US" sz="1200" kern="1200" baseline="0" dirty="0">
                <a:solidFill>
                  <a:schemeClr val="tx1"/>
                </a:solidFill>
                <a:effectLst/>
                <a:latin typeface="+mn-lt"/>
                <a:ea typeface="+mn-ea"/>
                <a:cs typeface="+mn-cs"/>
              </a:rPr>
              <a:t> Indeed, </a:t>
            </a:r>
            <a:r>
              <a:rPr lang="en-US" sz="1200" kern="1200" dirty="0">
                <a:solidFill>
                  <a:schemeClr val="tx1"/>
                </a:solidFill>
                <a:effectLst/>
                <a:latin typeface="+mn-lt"/>
                <a:ea typeface="+mn-ea"/>
                <a:cs typeface="+mn-cs"/>
              </a:rPr>
              <a:t>it is a shared responsibility.</a:t>
            </a:r>
            <a:r>
              <a:rPr lang="en-US" sz="1200" kern="1200" baseline="0" dirty="0">
                <a:solidFill>
                  <a:schemeClr val="tx1"/>
                </a:solidFill>
                <a:effectLst/>
                <a:latin typeface="+mn-lt"/>
                <a:ea typeface="+mn-ea"/>
                <a:cs typeface="+mn-cs"/>
              </a:rPr>
              <a:t> Therefore, </a:t>
            </a:r>
            <a:r>
              <a:rPr lang="en-US" sz="1200" kern="1200" dirty="0">
                <a:solidFill>
                  <a:schemeClr val="tx1"/>
                </a:solidFill>
                <a:effectLst/>
                <a:latin typeface="+mn-lt"/>
                <a:ea typeface="+mn-ea"/>
                <a:cs typeface="+mn-cs"/>
              </a:rPr>
              <a:t>adequate funding for these positions have to be budgeted.</a:t>
            </a:r>
            <a:r>
              <a:rPr lang="en-US" sz="1200" kern="1200" baseline="0" dirty="0">
                <a:solidFill>
                  <a:schemeClr val="tx1"/>
                </a:solidFill>
                <a:effectLst/>
                <a:latin typeface="+mn-lt"/>
                <a:ea typeface="+mn-ea"/>
                <a:cs typeface="+mn-cs"/>
              </a:rPr>
              <a:t> These funds are there, so</a:t>
            </a:r>
            <a:r>
              <a:rPr lang="en-US" sz="1200" kern="1200" dirty="0">
                <a:solidFill>
                  <a:schemeClr val="tx1"/>
                </a:solidFill>
                <a:effectLst/>
                <a:latin typeface="+mn-lt"/>
                <a:ea typeface="+mn-ea"/>
                <a:cs typeface="+mn-cs"/>
              </a:rPr>
              <a:t> please make use of these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funds for coordination tasks,</a:t>
            </a:r>
            <a:r>
              <a:rPr lang="en-US" sz="1200" kern="1200" baseline="0" dirty="0">
                <a:solidFill>
                  <a:schemeClr val="tx1"/>
                </a:solidFill>
                <a:effectLst/>
                <a:latin typeface="+mn-lt"/>
                <a:ea typeface="+mn-ea"/>
                <a:cs typeface="+mn-cs"/>
              </a:rPr>
              <a:t> they </a:t>
            </a:r>
            <a:r>
              <a:rPr lang="en-US" sz="1200" kern="1200" dirty="0">
                <a:solidFill>
                  <a:schemeClr val="tx1"/>
                </a:solidFill>
                <a:effectLst/>
                <a:latin typeface="+mn-lt"/>
                <a:ea typeface="+mn-ea"/>
                <a:cs typeface="+mn-cs"/>
              </a:rPr>
              <a:t>can really be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instrumental for these kinds of projects.</a:t>
            </a:r>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19</a:t>
            </a:fld>
            <a:endParaRPr lang="de-CH"/>
          </a:p>
        </p:txBody>
      </p:sp>
    </p:spTree>
    <p:extLst>
      <p:ext uri="{BB962C8B-B14F-4D97-AF65-F5344CB8AC3E}">
        <p14:creationId xmlns:p14="http://schemas.microsoft.com/office/powerpoint/2010/main" val="11060510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Coming to the financial aspects now. </a:t>
            </a:r>
            <a:r>
              <a:rPr lang="en-US" sz="1200" kern="1200" baseline="0" dirty="0">
                <a:solidFill>
                  <a:schemeClr val="tx1"/>
                </a:solidFill>
                <a:effectLst/>
                <a:latin typeface="+mn-lt"/>
                <a:ea typeface="+mn-ea"/>
                <a:cs typeface="+mn-cs"/>
              </a:rPr>
              <a:t>As you might have read in the call document, a</a:t>
            </a:r>
            <a:r>
              <a:rPr lang="en-US" sz="1200" kern="1200" dirty="0">
                <a:solidFill>
                  <a:schemeClr val="tx1"/>
                </a:solidFill>
                <a:effectLst/>
                <a:latin typeface="+mn-lt"/>
                <a:ea typeface="+mn-ea"/>
                <a:cs typeface="+mn-cs"/>
              </a:rPr>
              <a:t> project can have a global budget between 500,00 and 1 million Swiss francs.</a:t>
            </a:r>
            <a:r>
              <a:rPr lang="en-US" sz="1200" kern="1200" baseline="0" dirty="0">
                <a:solidFill>
                  <a:schemeClr val="tx1"/>
                </a:solidFill>
                <a:effectLst/>
                <a:latin typeface="+mn-lt"/>
                <a:ea typeface="+mn-ea"/>
                <a:cs typeface="+mn-cs"/>
              </a:rPr>
              <a:t> And very importantly, t</a:t>
            </a:r>
            <a:r>
              <a:rPr lang="en-US" sz="1200" kern="1200" dirty="0">
                <a:solidFill>
                  <a:schemeClr val="tx1"/>
                </a:solidFill>
                <a:effectLst/>
                <a:latin typeface="+mn-lt"/>
                <a:ea typeface="+mn-ea"/>
                <a:cs typeface="+mn-cs"/>
              </a:rPr>
              <a:t>here are three financial conditions that apply in the SOR4D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first</a:t>
            </a:r>
            <a:r>
              <a:rPr lang="en-US" sz="1200" kern="1200" baseline="0" dirty="0">
                <a:solidFill>
                  <a:schemeClr val="tx1"/>
                </a:solidFill>
                <a:effectLst/>
                <a:latin typeface="+mn-lt"/>
                <a:ea typeface="+mn-ea"/>
                <a:cs typeface="+mn-cs"/>
              </a:rPr>
              <a:t> condition </a:t>
            </a:r>
            <a:r>
              <a:rPr lang="en-US" sz="1200" kern="1200" dirty="0">
                <a:solidFill>
                  <a:schemeClr val="tx1"/>
                </a:solidFill>
                <a:effectLst/>
                <a:latin typeface="+mn-lt"/>
                <a:ea typeface="+mn-ea"/>
                <a:cs typeface="+mn-cs"/>
              </a:rPr>
              <a:t>is that at least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50% of the total budget has to be spent in the partner country</a:t>
            </a:r>
            <a:r>
              <a:rPr lang="en-US" sz="1200" kern="1200" baseline="0" dirty="0">
                <a:solidFill>
                  <a:schemeClr val="tx1"/>
                </a:solidFill>
                <a:effectLst/>
                <a:latin typeface="+mn-lt"/>
                <a:ea typeface="+mn-ea"/>
                <a:cs typeface="+mn-cs"/>
              </a:rPr>
              <a:t> or partner countries. </a:t>
            </a:r>
            <a:r>
              <a:rPr lang="en-US" sz="1200" kern="1200" dirty="0">
                <a:solidFill>
                  <a:schemeClr val="tx1"/>
                </a:solidFill>
                <a:effectLst/>
                <a:latin typeface="+mn-lt"/>
                <a:ea typeface="+mn-ea"/>
                <a:cs typeface="+mn-cs"/>
              </a:rPr>
              <a:t>So we we'd like to see a good spending level in the partner countries, because this is where the focus of the</a:t>
            </a:r>
            <a:r>
              <a:rPr lang="en-US" sz="1200" kern="1200" baseline="0" dirty="0">
                <a:solidFill>
                  <a:schemeClr val="tx1"/>
                </a:solidFill>
                <a:effectLst/>
                <a:latin typeface="+mn-lt"/>
                <a:ea typeface="+mn-ea"/>
                <a:cs typeface="+mn-cs"/>
              </a:rPr>
              <a:t> solution-oriented </a:t>
            </a:r>
            <a:r>
              <a:rPr lang="en-US" sz="1200" kern="1200" dirty="0">
                <a:solidFill>
                  <a:schemeClr val="tx1"/>
                </a:solidFill>
                <a:effectLst/>
                <a:latin typeface="+mn-lt"/>
                <a:ea typeface="+mn-ea"/>
                <a:cs typeface="+mn-cs"/>
              </a:rPr>
              <a:t>research for development </a:t>
            </a:r>
            <a:r>
              <a:rPr lang="en-US" sz="1200" kern="1200" dirty="0" err="1">
                <a:solidFill>
                  <a:schemeClr val="tx1"/>
                </a:solidFill>
                <a:effectLst/>
                <a:latin typeface="+mn-lt"/>
                <a:ea typeface="+mn-ea"/>
                <a:cs typeface="+mn-cs"/>
              </a:rPr>
              <a:t>programme</a:t>
            </a:r>
            <a:r>
              <a:rPr lang="en-US" sz="1200" kern="1200" baseline="0" dirty="0">
                <a:solidFill>
                  <a:schemeClr val="tx1"/>
                </a:solidFill>
                <a:effectLst/>
                <a:latin typeface="+mn-lt"/>
                <a:ea typeface="+mn-ea"/>
                <a:cs typeface="+mn-cs"/>
              </a:rPr>
              <a:t> lies.</a:t>
            </a:r>
          </a:p>
          <a:p>
            <a:endParaRPr lang="de-CH"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second condition is that a minimum of 10% of the global budget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has to be spent on communication. As you know, in a transdisciplinary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set-up with a consortium</a:t>
            </a:r>
            <a:r>
              <a:rPr lang="en-US" sz="1200" kern="1200" baseline="0" dirty="0">
                <a:solidFill>
                  <a:schemeClr val="tx1"/>
                </a:solidFill>
                <a:effectLst/>
                <a:latin typeface="+mn-lt"/>
                <a:ea typeface="+mn-ea"/>
                <a:cs typeface="+mn-cs"/>
              </a:rPr>
              <a:t> of </a:t>
            </a:r>
            <a:r>
              <a:rPr lang="en-US" sz="1200" kern="1200" dirty="0">
                <a:solidFill>
                  <a:schemeClr val="tx1"/>
                </a:solidFill>
                <a:effectLst/>
                <a:latin typeface="+mn-lt"/>
                <a:ea typeface="+mn-ea"/>
                <a:cs typeface="+mn-cs"/>
              </a:rPr>
              <a:t>mixed partners, communication has to start right from the beginning.</a:t>
            </a:r>
          </a:p>
          <a:p>
            <a:endParaRPr lang="de-CH"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then the third condition is that we would like to see a very active role of the development actor</a:t>
            </a:r>
            <a:r>
              <a:rPr lang="en-US" sz="1200" kern="1200" baseline="0" dirty="0">
                <a:solidFill>
                  <a:schemeClr val="tx1"/>
                </a:solidFill>
                <a:effectLst/>
                <a:latin typeface="+mn-lt"/>
                <a:ea typeface="+mn-ea"/>
                <a:cs typeface="+mn-cs"/>
              </a:rPr>
              <a:t>s who</a:t>
            </a:r>
            <a:r>
              <a:rPr lang="en-US" sz="1200" kern="1200" dirty="0">
                <a:solidFill>
                  <a:schemeClr val="tx1"/>
                </a:solidFill>
                <a:effectLst/>
                <a:latin typeface="+mn-lt"/>
                <a:ea typeface="+mn-ea"/>
                <a:cs typeface="+mn-cs"/>
              </a:rPr>
              <a:t> are based at practitioner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organizations. These are the actors that are in the position to make use of emerging research results,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co-created knowledge and those that are in a position also to validate and valorize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this knowledge,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these findings in the in the respective local context or national contexts. So this is why there is a third financial condition,</a:t>
            </a:r>
            <a:r>
              <a:rPr lang="en-US" sz="1200" kern="1200" baseline="0" dirty="0">
                <a:solidFill>
                  <a:schemeClr val="tx1"/>
                </a:solidFill>
                <a:effectLst/>
                <a:latin typeface="+mn-lt"/>
                <a:ea typeface="+mn-ea"/>
                <a:cs typeface="+mn-cs"/>
              </a:rPr>
              <a:t> namely that a minimum of 20% of the global budget needs to be </a:t>
            </a:r>
            <a:r>
              <a:rPr lang="en-US" sz="1200" kern="1200" dirty="0">
                <a:solidFill>
                  <a:schemeClr val="tx1"/>
                </a:solidFill>
                <a:effectLst/>
                <a:latin typeface="+mn-lt"/>
                <a:ea typeface="+mn-ea"/>
                <a:cs typeface="+mn-cs"/>
              </a:rPr>
              <a:t>allocated to these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development actors.</a:t>
            </a:r>
          </a:p>
        </p:txBody>
      </p:sp>
      <p:sp>
        <p:nvSpPr>
          <p:cNvPr id="4" name="Foliennummernplatzhalter 3"/>
          <p:cNvSpPr>
            <a:spLocks noGrp="1"/>
          </p:cNvSpPr>
          <p:nvPr>
            <p:ph type="sldNum" sz="quarter" idx="10"/>
          </p:nvPr>
        </p:nvSpPr>
        <p:spPr/>
        <p:txBody>
          <a:bodyPr/>
          <a:lstStyle/>
          <a:p>
            <a:fld id="{3A493298-6094-4361-B311-891E531296F6}" type="slidenum">
              <a:rPr lang="de-CH" smtClean="0"/>
              <a:pPr/>
              <a:t>20</a:t>
            </a:fld>
            <a:endParaRPr lang="de-CH"/>
          </a:p>
        </p:txBody>
      </p:sp>
    </p:spTree>
    <p:extLst>
      <p:ext uri="{BB962C8B-B14F-4D97-AF65-F5344CB8AC3E}">
        <p14:creationId xmlns:p14="http://schemas.microsoft.com/office/powerpoint/2010/main" val="2282434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Coming now to project funding.</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r>
              <a:rPr lang="de-CH" sz="1200" kern="1200" dirty="0">
                <a:solidFill>
                  <a:schemeClr val="tx1"/>
                </a:solidFill>
                <a:effectLst/>
                <a:latin typeface="+mn-lt"/>
                <a:ea typeface="+mn-ea"/>
                <a:cs typeface="+mn-cs"/>
              </a:rPr>
              <a:t>SOR4D </a:t>
            </a:r>
            <a:r>
              <a:rPr lang="de-CH" sz="1200" kern="1200" dirty="0" err="1">
                <a:solidFill>
                  <a:schemeClr val="tx1"/>
                </a:solidFill>
                <a:effectLst/>
                <a:latin typeface="+mn-lt"/>
                <a:ea typeface="+mn-ea"/>
                <a:cs typeface="+mn-cs"/>
              </a:rPr>
              <a:t>projects</a:t>
            </a:r>
            <a:r>
              <a:rPr lang="de-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have</a:t>
            </a:r>
            <a:r>
              <a:rPr lang="de-CH" sz="1200" kern="1200" baseline="0" dirty="0">
                <a:solidFill>
                  <a:schemeClr val="tx1"/>
                </a:solidFill>
                <a:effectLst/>
                <a:latin typeface="+mn-lt"/>
                <a:ea typeface="+mn-ea"/>
                <a:cs typeface="+mn-cs"/>
              </a:rPr>
              <a:t> a </a:t>
            </a:r>
            <a:r>
              <a:rPr lang="de-CH" sz="1200" kern="1200" baseline="0" dirty="0" err="1">
                <a:solidFill>
                  <a:schemeClr val="tx1"/>
                </a:solidFill>
                <a:effectLst/>
                <a:latin typeface="+mn-lt"/>
                <a:ea typeface="+mn-ea"/>
                <a:cs typeface="+mn-cs"/>
              </a:rPr>
              <a:t>duration</a:t>
            </a:r>
            <a:r>
              <a:rPr lang="de-CH" sz="1200" kern="1200" baseline="0" dirty="0">
                <a:solidFill>
                  <a:schemeClr val="tx1"/>
                </a:solidFill>
                <a:effectLst/>
                <a:latin typeface="+mn-lt"/>
                <a:ea typeface="+mn-ea"/>
                <a:cs typeface="+mn-cs"/>
              </a:rPr>
              <a:t> </a:t>
            </a:r>
            <a:r>
              <a:rPr lang="de-CH" sz="1200" kern="1200" baseline="0" dirty="0" err="1">
                <a:solidFill>
                  <a:schemeClr val="tx1"/>
                </a:solidFill>
                <a:effectLst/>
                <a:latin typeface="+mn-lt"/>
                <a:ea typeface="+mn-ea"/>
                <a:cs typeface="+mn-cs"/>
              </a:rPr>
              <a:t>of</a:t>
            </a:r>
            <a:r>
              <a:rPr lang="de-CH" sz="1200" kern="1200" baseline="0" dirty="0">
                <a:solidFill>
                  <a:schemeClr val="tx1"/>
                </a:solidFill>
                <a:effectLst/>
                <a:latin typeface="+mn-lt"/>
                <a:ea typeface="+mn-ea"/>
                <a:cs typeface="+mn-cs"/>
              </a:rPr>
              <a:t> </a:t>
            </a:r>
            <a:r>
              <a:rPr lang="de-CH" sz="1200" kern="1200" baseline="0" dirty="0" err="1">
                <a:solidFill>
                  <a:schemeClr val="tx1"/>
                </a:solidFill>
                <a:effectLst/>
                <a:latin typeface="+mn-lt"/>
                <a:ea typeface="+mn-ea"/>
                <a:cs typeface="+mn-cs"/>
              </a:rPr>
              <a:t>three</a:t>
            </a:r>
            <a:r>
              <a:rPr lang="de-CH" sz="1200" kern="1200" baseline="0" dirty="0">
                <a:solidFill>
                  <a:schemeClr val="tx1"/>
                </a:solidFill>
                <a:effectLst/>
                <a:latin typeface="+mn-lt"/>
                <a:ea typeface="+mn-ea"/>
                <a:cs typeface="+mn-cs"/>
              </a:rPr>
              <a:t> </a:t>
            </a:r>
            <a:r>
              <a:rPr lang="de-CH" sz="1200" kern="1200" baseline="0" dirty="0" err="1">
                <a:solidFill>
                  <a:schemeClr val="tx1"/>
                </a:solidFill>
                <a:effectLst/>
                <a:latin typeface="+mn-lt"/>
                <a:ea typeface="+mn-ea"/>
                <a:cs typeface="+mn-cs"/>
              </a:rPr>
              <a:t>years</a:t>
            </a:r>
            <a:r>
              <a:rPr lang="de-CH"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because of this limited duration, it is mostly addressing postdoc and senior researchers and is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not made for big groups of PhD students that can be part of that project. Why is this so? We want to start these projects really soon,</a:t>
            </a:r>
            <a:r>
              <a:rPr lang="en-US" sz="1200" kern="1200" baseline="0" dirty="0">
                <a:solidFill>
                  <a:schemeClr val="tx1"/>
                </a:solidFill>
                <a:effectLst/>
                <a:latin typeface="+mn-lt"/>
                <a:ea typeface="+mn-ea"/>
                <a:cs typeface="+mn-cs"/>
              </a:rPr>
              <a:t> so </a:t>
            </a:r>
            <a:r>
              <a:rPr lang="en-US" sz="1200" kern="1200" dirty="0">
                <a:solidFill>
                  <a:schemeClr val="tx1"/>
                </a:solidFill>
                <a:effectLst/>
                <a:latin typeface="+mn-lt"/>
                <a:ea typeface="+mn-ea"/>
                <a:cs typeface="+mn-cs"/>
              </a:rPr>
              <a:t>that they can be implemented right away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that you don't need to find collaborators, but you already have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collaborators</a:t>
            </a:r>
            <a:r>
              <a:rPr lang="en-US" sz="1200" kern="1200" baseline="0" dirty="0">
                <a:solidFill>
                  <a:schemeClr val="tx1"/>
                </a:solidFill>
                <a:effectLst/>
                <a:latin typeface="+mn-lt"/>
                <a:ea typeface="+mn-ea"/>
                <a:cs typeface="+mn-cs"/>
              </a:rPr>
              <a:t> at the stage </a:t>
            </a:r>
            <a:r>
              <a:rPr lang="en-US" sz="1200" kern="1200" dirty="0">
                <a:solidFill>
                  <a:schemeClr val="tx1"/>
                </a:solidFill>
                <a:effectLst/>
                <a:latin typeface="+mn-lt"/>
                <a:ea typeface="+mn-ea"/>
                <a:cs typeface="+mn-cs"/>
              </a:rPr>
              <a:t>of a full proposal submission</a:t>
            </a:r>
            <a:r>
              <a:rPr lang="de-CH" sz="1200" kern="1200" dirty="0">
                <a:solidFill>
                  <a:schemeClr val="tx1"/>
                </a:solidFill>
                <a:effectLst/>
                <a:latin typeface="+mn-lt"/>
                <a:ea typeface="+mn-ea"/>
                <a:cs typeface="+mn-cs"/>
              </a:rPr>
              <a:t>.</a:t>
            </a:r>
          </a:p>
          <a:p>
            <a:endParaRPr lang="de-CH"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is a one-year extension that is granted in the form of a Transformation Accelerating Grant,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which means that additional funds will be provided to successful project consortia.</a:t>
            </a:r>
          </a:p>
        </p:txBody>
      </p:sp>
      <p:sp>
        <p:nvSpPr>
          <p:cNvPr id="4" name="Foliennummernplatzhalter 3"/>
          <p:cNvSpPr>
            <a:spLocks noGrp="1"/>
          </p:cNvSpPr>
          <p:nvPr>
            <p:ph type="sldNum" sz="quarter" idx="10"/>
          </p:nvPr>
        </p:nvSpPr>
        <p:spPr/>
        <p:txBody>
          <a:bodyPr/>
          <a:lstStyle/>
          <a:p>
            <a:fld id="{3A493298-6094-4361-B311-891E531296F6}" type="slidenum">
              <a:rPr lang="de-CH" smtClean="0"/>
              <a:pPr/>
              <a:t>21</a:t>
            </a:fld>
            <a:endParaRPr lang="de-CH"/>
          </a:p>
        </p:txBody>
      </p:sp>
    </p:spTree>
    <p:extLst>
      <p:ext uri="{BB962C8B-B14F-4D97-AF65-F5344CB8AC3E}">
        <p14:creationId xmlns:p14="http://schemas.microsoft.com/office/powerpoint/2010/main" val="5751187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So, what does this mean in terms of sequencing?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Once you have a successful project and you started with it, </a:t>
            </a:r>
            <a:r>
              <a:rPr lang="en-US" sz="1200" kern="1200" baseline="0" dirty="0">
                <a:solidFill>
                  <a:schemeClr val="tx1"/>
                </a:solidFill>
                <a:effectLst/>
                <a:latin typeface="+mn-lt"/>
                <a:ea typeface="+mn-ea"/>
                <a:cs typeface="+mn-cs"/>
              </a:rPr>
              <a:t>after some time you will have to submit the first progress report. Then </a:t>
            </a:r>
            <a:r>
              <a:rPr lang="en-US" sz="1200" kern="1200" dirty="0">
                <a:solidFill>
                  <a:schemeClr val="tx1"/>
                </a:solidFill>
                <a:effectLst/>
                <a:latin typeface="+mn-lt"/>
                <a:ea typeface="+mn-ea"/>
                <a:cs typeface="+mn-cs"/>
              </a:rPr>
              <a:t>you submit the second progress report,</a:t>
            </a:r>
            <a:r>
              <a:rPr lang="en-US" sz="1200" kern="1200" baseline="0" dirty="0">
                <a:solidFill>
                  <a:schemeClr val="tx1"/>
                </a:solidFill>
                <a:effectLst/>
                <a:latin typeface="+mn-lt"/>
                <a:ea typeface="+mn-ea"/>
                <a:cs typeface="+mn-cs"/>
              </a:rPr>
              <a:t> which simultaneously acts </a:t>
            </a:r>
            <a:r>
              <a:rPr lang="en-US" sz="1200" kern="1200" dirty="0">
                <a:solidFill>
                  <a:schemeClr val="tx1"/>
                </a:solidFill>
                <a:effectLst/>
                <a:latin typeface="+mn-lt"/>
                <a:ea typeface="+mn-ea"/>
                <a:cs typeface="+mn-cs"/>
              </a:rPr>
              <a:t>as a Transformation Accelerating Grant proposal and a one-year</a:t>
            </a:r>
            <a:r>
              <a:rPr lang="en-US" sz="1200" kern="1200" baseline="0" dirty="0">
                <a:solidFill>
                  <a:schemeClr val="tx1"/>
                </a:solidFill>
                <a:effectLst/>
                <a:latin typeface="+mn-lt"/>
                <a:ea typeface="+mn-ea"/>
                <a:cs typeface="+mn-cs"/>
              </a:rPr>
              <a:t> extension of your project. This report or proposal </a:t>
            </a:r>
            <a:r>
              <a:rPr lang="en-US" sz="1200" kern="1200" dirty="0">
                <a:solidFill>
                  <a:schemeClr val="tx1"/>
                </a:solidFill>
                <a:effectLst/>
                <a:latin typeface="+mn-lt"/>
                <a:ea typeface="+mn-ea"/>
                <a:cs typeface="+mn-cs"/>
              </a:rPr>
              <a:t>will be evaluated by the SOR4D review panel</a:t>
            </a:r>
            <a:r>
              <a:rPr lang="en-US" sz="1200" kern="1200" baseline="0" dirty="0">
                <a:solidFill>
                  <a:schemeClr val="tx1"/>
                </a:solidFill>
                <a:effectLst/>
                <a:latin typeface="+mn-lt"/>
                <a:ea typeface="+mn-ea"/>
                <a:cs typeface="+mn-cs"/>
              </a:rPr>
              <a:t> and the </a:t>
            </a:r>
            <a:r>
              <a:rPr lang="en-US" sz="1200" kern="1200" dirty="0">
                <a:solidFill>
                  <a:schemeClr val="tx1"/>
                </a:solidFill>
                <a:effectLst/>
                <a:latin typeface="+mn-lt"/>
                <a:ea typeface="+mn-ea"/>
                <a:cs typeface="+mn-cs"/>
              </a:rPr>
              <a:t>funding decision will be either for a</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fourth year or it will be a phasing-out decision for the project</a:t>
            </a:r>
            <a:r>
              <a:rPr lang="en-US" sz="1200" kern="1200" baseline="0" dirty="0">
                <a:solidFill>
                  <a:schemeClr val="tx1"/>
                </a:solidFill>
                <a:effectLst/>
                <a:latin typeface="+mn-lt"/>
                <a:ea typeface="+mn-ea"/>
                <a:cs typeface="+mn-cs"/>
              </a:rPr>
              <a:t> after </a:t>
            </a:r>
            <a:r>
              <a:rPr lang="en-US" sz="1200" kern="1200" dirty="0">
                <a:solidFill>
                  <a:schemeClr val="tx1"/>
                </a:solidFill>
                <a:effectLst/>
                <a:latin typeface="+mn-lt"/>
                <a:ea typeface="+mn-ea"/>
                <a:cs typeface="+mn-cs"/>
              </a:rPr>
              <a:t>three years.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this just you</a:t>
            </a:r>
            <a:r>
              <a:rPr lang="en-US" sz="1200" kern="1200" baseline="0" dirty="0">
                <a:solidFill>
                  <a:schemeClr val="tx1"/>
                </a:solidFill>
                <a:effectLst/>
                <a:latin typeface="+mn-lt"/>
                <a:ea typeface="+mn-ea"/>
                <a:cs typeface="+mn-cs"/>
              </a:rPr>
              <a:t> get a sense of the </a:t>
            </a:r>
            <a:r>
              <a:rPr lang="en-US" sz="1200" kern="1200" dirty="0">
                <a:solidFill>
                  <a:schemeClr val="tx1"/>
                </a:solidFill>
                <a:effectLst/>
                <a:latin typeface="+mn-lt"/>
                <a:ea typeface="+mn-ea"/>
                <a:cs typeface="+mn-cs"/>
              </a:rPr>
              <a:t>mechanism and what comes after a successful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full-proposal submission and funding decision.</a:t>
            </a:r>
            <a:endParaRPr lang="de-CH"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3A493298-6094-4361-B311-891E531296F6}" type="slidenum">
              <a:rPr lang="de-CH" smtClean="0"/>
              <a:pPr/>
              <a:t>22</a:t>
            </a:fld>
            <a:endParaRPr lang="de-CH"/>
          </a:p>
        </p:txBody>
      </p:sp>
    </p:spTree>
    <p:extLst>
      <p:ext uri="{BB962C8B-B14F-4D97-AF65-F5344CB8AC3E}">
        <p14:creationId xmlns:p14="http://schemas.microsoft.com/office/powerpoint/2010/main" val="2407177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Now let’s have a look at the evaluation procedures and the SOR4D review panel.</a:t>
            </a:r>
            <a:endParaRPr lang="de-CH"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3A493298-6094-4361-B311-891E531296F6}" type="slidenum">
              <a:rPr lang="de-CH" smtClean="0"/>
              <a:pPr/>
              <a:t>23</a:t>
            </a:fld>
            <a:endParaRPr lang="de-CH"/>
          </a:p>
        </p:txBody>
      </p:sp>
    </p:spTree>
    <p:extLst>
      <p:ext uri="{BB962C8B-B14F-4D97-AF65-F5344CB8AC3E}">
        <p14:creationId xmlns:p14="http://schemas.microsoft.com/office/powerpoint/2010/main" val="6159054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You have seen this graph already in the call.</a:t>
            </a:r>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Right now, you are in the stage of preparing pre-proposals.</a:t>
            </a:r>
            <a:r>
              <a:rPr lang="en-US" sz="1200" kern="1200" baseline="0" dirty="0">
                <a:solidFill>
                  <a:schemeClr val="tx1"/>
                </a:solidFill>
                <a:effectLst/>
                <a:latin typeface="+mn-lt"/>
                <a:ea typeface="+mn-ea"/>
                <a:cs typeface="+mn-cs"/>
              </a:rPr>
              <a:t> T</a:t>
            </a:r>
            <a:r>
              <a:rPr lang="en-US" sz="1200" kern="1200" dirty="0">
                <a:solidFill>
                  <a:schemeClr val="tx1"/>
                </a:solidFill>
                <a:effectLst/>
                <a:latin typeface="+mn-lt"/>
                <a:ea typeface="+mn-ea"/>
                <a:cs typeface="+mn-cs"/>
              </a:rPr>
              <a:t>he pre-proposals that are being submitted until mid February,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will be reviewed by the review panel. The review panel will evaluate these pre-proposals and we'll invite selected pre-proposals to be elaborated into full proposals.</a:t>
            </a:r>
          </a:p>
          <a:p>
            <a:r>
              <a:rPr lang="en-US" sz="1200" kern="1200" dirty="0">
                <a:solidFill>
                  <a:schemeClr val="tx1"/>
                </a:solidFill>
                <a:effectLst/>
                <a:latin typeface="+mn-lt"/>
                <a:ea typeface="+mn-ea"/>
                <a:cs typeface="+mn-cs"/>
              </a:rPr>
              <a:t> </a:t>
            </a:r>
            <a:endParaRPr lang="de-CH"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Those who are invited to submit full proposals can apply for preparatory grants.</a:t>
            </a:r>
            <a:r>
              <a:rPr lang="en-US" sz="1200" kern="1200" baseline="0" dirty="0">
                <a:solidFill>
                  <a:schemeClr val="tx1"/>
                </a:solidFill>
                <a:effectLst/>
                <a:latin typeface="+mn-lt"/>
                <a:ea typeface="+mn-ea"/>
                <a:cs typeface="+mn-cs"/>
              </a:rPr>
              <a:t> The </a:t>
            </a:r>
            <a:r>
              <a:rPr lang="en-US" sz="1200" kern="1200" dirty="0">
                <a:solidFill>
                  <a:schemeClr val="tx1"/>
                </a:solidFill>
                <a:effectLst/>
                <a:latin typeface="+mn-lt"/>
                <a:ea typeface="+mn-ea"/>
                <a:cs typeface="+mn-cs"/>
              </a:rPr>
              <a:t>full proposals will then be submitted in the end of August. They will be externally peer-reviewed and the review panel will evaluate the full proposals,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based on the external reviews and their own evaluation to come up with funding recommendations.</a:t>
            </a:r>
          </a:p>
          <a:p>
            <a:endParaRPr lang="de-CH"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funding recommendations, which can</a:t>
            </a:r>
            <a:r>
              <a:rPr lang="en-US" sz="1200" kern="1200" baseline="0" dirty="0">
                <a:solidFill>
                  <a:schemeClr val="tx1"/>
                </a:solidFill>
                <a:effectLst/>
                <a:latin typeface="+mn-lt"/>
                <a:ea typeface="+mn-ea"/>
                <a:cs typeface="+mn-cs"/>
              </a:rPr>
              <a:t> either be an </a:t>
            </a:r>
            <a:r>
              <a:rPr lang="en-US" sz="1200" kern="1200" dirty="0">
                <a:solidFill>
                  <a:schemeClr val="tx1"/>
                </a:solidFill>
                <a:effectLst/>
                <a:latin typeface="+mn-lt"/>
                <a:ea typeface="+mn-ea"/>
                <a:cs typeface="+mn-cs"/>
              </a:rPr>
              <a:t>approval or a rejection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will be formally approved or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rejected by the National Research Council and its Presiding Board. These meetings are scheduled for January 2024 and we expect the successful projects to be ready to start sometime around </a:t>
            </a:r>
            <a:r>
              <a:rPr lang="en-US" sz="1200" kern="1200" baseline="0" dirty="0">
                <a:solidFill>
                  <a:schemeClr val="tx1"/>
                </a:solidFill>
                <a:effectLst/>
                <a:latin typeface="+mn-lt"/>
                <a:ea typeface="+mn-ea"/>
                <a:cs typeface="+mn-cs"/>
              </a:rPr>
              <a:t>M</a:t>
            </a:r>
            <a:r>
              <a:rPr lang="en-US" sz="1200" kern="1200" dirty="0">
                <a:solidFill>
                  <a:schemeClr val="tx1"/>
                </a:solidFill>
                <a:effectLst/>
                <a:latin typeface="+mn-lt"/>
                <a:ea typeface="+mn-ea"/>
                <a:cs typeface="+mn-cs"/>
              </a:rPr>
              <a:t>ay 2024.</a:t>
            </a:r>
          </a:p>
        </p:txBody>
      </p:sp>
      <p:sp>
        <p:nvSpPr>
          <p:cNvPr id="4" name="Foliennummernplatzhalter 3"/>
          <p:cNvSpPr>
            <a:spLocks noGrp="1"/>
          </p:cNvSpPr>
          <p:nvPr>
            <p:ph type="sldNum" sz="quarter" idx="10"/>
          </p:nvPr>
        </p:nvSpPr>
        <p:spPr/>
        <p:txBody>
          <a:bodyPr/>
          <a:lstStyle/>
          <a:p>
            <a:fld id="{3A493298-6094-4361-B311-891E531296F6}" type="slidenum">
              <a:rPr lang="de-CH" smtClean="0"/>
              <a:pPr/>
              <a:t>24</a:t>
            </a:fld>
            <a:endParaRPr lang="de-CH"/>
          </a:p>
        </p:txBody>
      </p:sp>
    </p:spTree>
    <p:extLst>
      <p:ext uri="{BB962C8B-B14F-4D97-AF65-F5344CB8AC3E}">
        <p14:creationId xmlns:p14="http://schemas.microsoft.com/office/powerpoint/2010/main" val="905157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Let’s come to the evaluation criteria.</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Like in our earlier program,</a:t>
            </a:r>
            <a:r>
              <a:rPr lang="en-US" sz="1200" kern="1200" baseline="0" dirty="0">
                <a:solidFill>
                  <a:schemeClr val="tx1"/>
                </a:solidFill>
                <a:effectLst/>
                <a:latin typeface="+mn-lt"/>
                <a:ea typeface="+mn-ea"/>
                <a:cs typeface="+mn-cs"/>
              </a:rPr>
              <a:t> the r4d </a:t>
            </a:r>
            <a:r>
              <a:rPr lang="en-US" sz="1200" kern="1200" baseline="0" dirty="0" err="1">
                <a:solidFill>
                  <a:schemeClr val="tx1"/>
                </a:solidFill>
                <a:effectLst/>
                <a:latin typeface="+mn-lt"/>
                <a:ea typeface="+mn-ea"/>
                <a:cs typeface="+mn-cs"/>
              </a:rPr>
              <a:t>programme</a:t>
            </a:r>
            <a:r>
              <a:rPr lang="en-US" sz="1200" kern="1200" baseline="0" dirty="0">
                <a:solidFill>
                  <a:schemeClr val="tx1"/>
                </a:solidFill>
                <a:effectLst/>
                <a:latin typeface="+mn-lt"/>
                <a:ea typeface="+mn-ea"/>
                <a:cs typeface="+mn-cs"/>
              </a:rPr>
              <a:t>, scientific </a:t>
            </a:r>
            <a:r>
              <a:rPr lang="en-US" sz="1200" kern="1200" dirty="0">
                <a:solidFill>
                  <a:schemeClr val="tx1"/>
                </a:solidFill>
                <a:effectLst/>
                <a:latin typeface="+mn-lt"/>
                <a:ea typeface="+mn-ea"/>
                <a:cs typeface="+mn-cs"/>
              </a:rPr>
              <a:t>quality and relevance for development are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equal importance for the projects that are funded in the SOR4D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What you</a:t>
            </a:r>
            <a:r>
              <a:rPr lang="en-US" sz="1200" kern="1200" baseline="0" dirty="0">
                <a:solidFill>
                  <a:schemeClr val="tx1"/>
                </a:solidFill>
                <a:effectLst/>
                <a:latin typeface="+mn-lt"/>
                <a:ea typeface="+mn-ea"/>
                <a:cs typeface="+mn-cs"/>
              </a:rPr>
              <a:t> see </a:t>
            </a:r>
            <a:r>
              <a:rPr lang="en-US" sz="1200" kern="1200" dirty="0">
                <a:solidFill>
                  <a:schemeClr val="tx1"/>
                </a:solidFill>
                <a:effectLst/>
                <a:latin typeface="+mn-lt"/>
                <a:ea typeface="+mn-ea"/>
                <a:cs typeface="+mn-cs"/>
              </a:rPr>
              <a:t>here is a long list of eight criteria that were developed based on the discussions we had between SNSF and SDC, and also with the review panel members and the National Research Council.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list is a bit longer than in our normal funding schemes, but with these eight criteria both the reviewers as well as the review panel members and</a:t>
            </a:r>
            <a:r>
              <a:rPr lang="en-US" sz="1200" kern="1200" baseline="0" dirty="0">
                <a:solidFill>
                  <a:schemeClr val="tx1"/>
                </a:solidFill>
                <a:effectLst/>
                <a:latin typeface="+mn-lt"/>
                <a:ea typeface="+mn-ea"/>
                <a:cs typeface="+mn-cs"/>
              </a:rPr>
              <a:t> the N</a:t>
            </a:r>
            <a:r>
              <a:rPr lang="en-US" sz="1200" kern="1200" dirty="0">
                <a:solidFill>
                  <a:schemeClr val="tx1"/>
                </a:solidFill>
                <a:effectLst/>
                <a:latin typeface="+mn-lt"/>
                <a:ea typeface="+mn-ea"/>
                <a:cs typeface="+mn-cs"/>
              </a:rPr>
              <a:t>ational Research Council are in a good position to evaluate these transdisciplinary research partnership projects.</a:t>
            </a:r>
          </a:p>
        </p:txBody>
      </p:sp>
      <p:sp>
        <p:nvSpPr>
          <p:cNvPr id="4" name="Foliennummernplatzhalter 3"/>
          <p:cNvSpPr>
            <a:spLocks noGrp="1"/>
          </p:cNvSpPr>
          <p:nvPr>
            <p:ph type="sldNum" sz="quarter" idx="10"/>
          </p:nvPr>
        </p:nvSpPr>
        <p:spPr/>
        <p:txBody>
          <a:bodyPr/>
          <a:lstStyle/>
          <a:p>
            <a:fld id="{3A493298-6094-4361-B311-891E531296F6}" type="slidenum">
              <a:rPr lang="de-CH" smtClean="0"/>
              <a:pPr/>
              <a:t>25</a:t>
            </a:fld>
            <a:endParaRPr lang="de-CH"/>
          </a:p>
        </p:txBody>
      </p:sp>
    </p:spTree>
    <p:extLst>
      <p:ext uri="{BB962C8B-B14F-4D97-AF65-F5344CB8AC3E}">
        <p14:creationId xmlns:p14="http://schemas.microsoft.com/office/powerpoint/2010/main" val="8575899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In this two-stage process, the review panel and external experts will mark your pre-proposals and full proposals according to a range from one to nine. This means that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all of them will use this range and give a mark for each of the eight criteria that were showed on the previous slide.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doing so, the review panel has a good basis for discussion.</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If proposals are rated as equivalent, proposals submitted by female applicants or proposals that show a better gender balance in the applying team (responsible applicants and co-applicants) will be given priority.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If proposals are still rated as equivalent, proposals with more responsibility in the ODA recipient countries will be given priority.</a:t>
            </a:r>
            <a:endParaRPr lang="en-US" sz="1200"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26</a:t>
            </a:fld>
            <a:endParaRPr lang="de-CH"/>
          </a:p>
        </p:txBody>
      </p:sp>
    </p:spTree>
    <p:extLst>
      <p:ext uri="{BB962C8B-B14F-4D97-AF65-F5344CB8AC3E}">
        <p14:creationId xmlns:p14="http://schemas.microsoft.com/office/powerpoint/2010/main" val="17707196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OK, now some</a:t>
            </a:r>
            <a:r>
              <a:rPr lang="en-US" sz="1200" kern="1200" baseline="0" dirty="0">
                <a:solidFill>
                  <a:schemeClr val="tx1"/>
                </a:solidFill>
                <a:effectLst/>
                <a:latin typeface="+mn-lt"/>
                <a:ea typeface="+mn-ea"/>
                <a:cs typeface="+mn-cs"/>
              </a:rPr>
              <a:t> information about </a:t>
            </a:r>
            <a:r>
              <a:rPr lang="en-US" sz="1200" kern="1200" dirty="0">
                <a:solidFill>
                  <a:schemeClr val="tx1"/>
                </a:solidFill>
                <a:effectLst/>
                <a:latin typeface="+mn-lt"/>
                <a:ea typeface="+mn-ea"/>
                <a:cs typeface="+mn-cs"/>
              </a:rPr>
              <a:t>the review panel. It consists of eight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scientific and development experts who are mandated for the full program duration.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If we receive a high number of pre-proposals or if we see that pre-proposals are submitted from disciplines or from areas,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which cannot be covered by the eight experts, we will recruit ad-hoc review panel members, which will support the review panel in its evaluation. These ad-hoc panel members</a:t>
            </a:r>
            <a:r>
              <a:rPr lang="en-US" sz="1200" kern="1200" baseline="0" dirty="0">
                <a:solidFill>
                  <a:schemeClr val="tx1"/>
                </a:solidFill>
                <a:effectLst/>
                <a:latin typeface="+mn-lt"/>
                <a:ea typeface="+mn-ea"/>
                <a:cs typeface="+mn-cs"/>
              </a:rPr>
              <a:t> also need to be elected </a:t>
            </a:r>
            <a:r>
              <a:rPr lang="en-US" sz="1200" kern="1200" dirty="0">
                <a:solidFill>
                  <a:schemeClr val="tx1"/>
                </a:solidFill>
                <a:effectLst/>
                <a:latin typeface="+mn-lt"/>
                <a:ea typeface="+mn-ea"/>
                <a:cs typeface="+mn-cs"/>
              </a:rPr>
              <a:t>by the National Research Council and its Presiding Board,</a:t>
            </a:r>
            <a:r>
              <a:rPr lang="en-US" sz="1200" kern="1200" baseline="0" dirty="0">
                <a:solidFill>
                  <a:schemeClr val="tx1"/>
                </a:solidFill>
                <a:effectLst/>
                <a:latin typeface="+mn-lt"/>
                <a:ea typeface="+mn-ea"/>
                <a:cs typeface="+mn-cs"/>
              </a:rPr>
              <a:t> which demonstrates that we take </a:t>
            </a:r>
            <a:r>
              <a:rPr lang="en-US" sz="1200" kern="1200" baseline="0" dirty="0" err="1">
                <a:solidFill>
                  <a:schemeClr val="tx1"/>
                </a:solidFill>
                <a:effectLst/>
                <a:latin typeface="+mn-lt"/>
                <a:ea typeface="+mn-ea"/>
                <a:cs typeface="+mn-cs"/>
              </a:rPr>
              <a:t>tthis</a:t>
            </a:r>
            <a:r>
              <a:rPr lang="en-US" sz="1200" kern="1200" baseline="0" dirty="0">
                <a:solidFill>
                  <a:schemeClr val="tx1"/>
                </a:solidFill>
                <a:effectLst/>
                <a:latin typeface="+mn-lt"/>
                <a:ea typeface="+mn-ea"/>
                <a:cs typeface="+mn-cs"/>
              </a:rPr>
              <a:t> step very seriously.</a:t>
            </a:r>
          </a:p>
          <a:p>
            <a:endParaRPr lang="en-US" sz="1200"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review panel is trained for fair evaluation and conflict of interest is avoided at any stage.</a:t>
            </a:r>
            <a:endParaRPr lang="de-CH"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composition of the review panel is such that it is a multidisciplinary panel</a:t>
            </a:r>
            <a:r>
              <a:rPr lang="en-US" sz="1200" kern="1200" baseline="0" dirty="0">
                <a:solidFill>
                  <a:schemeClr val="tx1"/>
                </a:solidFill>
                <a:effectLst/>
                <a:latin typeface="+mn-lt"/>
                <a:ea typeface="+mn-ea"/>
                <a:cs typeface="+mn-cs"/>
              </a:rPr>
              <a:t>, it is </a:t>
            </a:r>
            <a:r>
              <a:rPr lang="en-US" sz="1200" kern="1200" dirty="0">
                <a:solidFill>
                  <a:schemeClr val="tx1"/>
                </a:solidFill>
                <a:effectLst/>
                <a:latin typeface="+mn-lt"/>
                <a:ea typeface="+mn-ea"/>
                <a:cs typeface="+mn-cs"/>
              </a:rPr>
              <a:t>international and includes members from developing countries and from other countries. The members are independent</a:t>
            </a:r>
            <a:r>
              <a:rPr lang="en-US" sz="1200" kern="1200" baseline="0" dirty="0">
                <a:solidFill>
                  <a:schemeClr val="tx1"/>
                </a:solidFill>
                <a:effectLst/>
                <a:latin typeface="+mn-lt"/>
                <a:ea typeface="+mn-ea"/>
                <a:cs typeface="+mn-cs"/>
              </a:rPr>
              <a:t> and have no interest themselves in the call. Furthermore, they </a:t>
            </a:r>
            <a:r>
              <a:rPr lang="en-US" sz="1200" kern="1200" dirty="0">
                <a:solidFill>
                  <a:schemeClr val="tx1"/>
                </a:solidFill>
                <a:effectLst/>
                <a:latin typeface="+mn-lt"/>
                <a:ea typeface="+mn-ea"/>
                <a:cs typeface="+mn-cs"/>
              </a:rPr>
              <a:t>all have experience in working with developing countries or in development contexts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they have a big interest in transdisciplinary</a:t>
            </a:r>
            <a:r>
              <a:rPr lang="en-US" sz="1200" kern="1200" baseline="0" dirty="0">
                <a:solidFill>
                  <a:schemeClr val="tx1"/>
                </a:solidFill>
                <a:effectLst/>
                <a:latin typeface="+mn-lt"/>
                <a:ea typeface="+mn-ea"/>
                <a:cs typeface="+mn-cs"/>
              </a:rPr>
              <a:t> research</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We have a review panel that has a very good gender balance.</a:t>
            </a:r>
          </a:p>
          <a:p>
            <a:endParaRPr lang="de-CH" sz="1200" kern="1200" dirty="0">
              <a:solidFill>
                <a:schemeClr val="tx1"/>
              </a:solidFill>
              <a:effectLst/>
              <a:latin typeface="+mn-lt"/>
              <a:ea typeface="+mn-ea"/>
              <a:cs typeface="+mn-cs"/>
            </a:endParaRPr>
          </a:p>
          <a:p>
            <a:r>
              <a:rPr lang="de-CH" sz="1200" kern="1200" dirty="0" err="1">
                <a:solidFill>
                  <a:schemeClr val="tx1"/>
                </a:solidFill>
                <a:effectLst/>
                <a:latin typeface="+mn-lt"/>
                <a:ea typeface="+mn-ea"/>
                <a:cs typeface="+mn-cs"/>
              </a:rPr>
              <a:t>Two</a:t>
            </a:r>
            <a:r>
              <a:rPr lang="de-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delegates</a:t>
            </a:r>
            <a:r>
              <a:rPr lang="de-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from</a:t>
            </a:r>
            <a:r>
              <a:rPr lang="de-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the</a:t>
            </a:r>
            <a:r>
              <a:rPr lang="de-CH" sz="1200" kern="1200" dirty="0">
                <a:solidFill>
                  <a:schemeClr val="tx1"/>
                </a:solidFill>
                <a:effectLst/>
                <a:latin typeface="+mn-lt"/>
                <a:ea typeface="+mn-ea"/>
                <a:cs typeface="+mn-cs"/>
              </a:rPr>
              <a:t> SNSF </a:t>
            </a:r>
            <a:r>
              <a:rPr lang="de-CH" sz="1200" kern="1200" dirty="0" err="1">
                <a:solidFill>
                  <a:schemeClr val="tx1"/>
                </a:solidFill>
                <a:effectLst/>
                <a:latin typeface="+mn-lt"/>
                <a:ea typeface="+mn-ea"/>
                <a:cs typeface="+mn-cs"/>
              </a:rPr>
              <a:t>and</a:t>
            </a:r>
            <a:r>
              <a:rPr lang="de-CH" sz="1200" kern="1200" dirty="0">
                <a:solidFill>
                  <a:schemeClr val="tx1"/>
                </a:solidFill>
                <a:effectLst/>
                <a:latin typeface="+mn-lt"/>
                <a:ea typeface="+mn-ea"/>
                <a:cs typeface="+mn-cs"/>
              </a:rPr>
              <a:t> SDC </a:t>
            </a:r>
            <a:r>
              <a:rPr lang="en-US" sz="1200" kern="1200" dirty="0">
                <a:solidFill>
                  <a:schemeClr val="tx1"/>
                </a:solidFill>
                <a:effectLst/>
                <a:latin typeface="+mn-lt"/>
                <a:ea typeface="+mn-ea"/>
                <a:cs typeface="+mn-cs"/>
              </a:rPr>
              <a:t>are part of the review panel.</a:t>
            </a:r>
            <a:r>
              <a:rPr lang="en-US" sz="1200" kern="1200" baseline="0" dirty="0">
                <a:solidFill>
                  <a:schemeClr val="tx1"/>
                </a:solidFill>
                <a:effectLst/>
                <a:latin typeface="+mn-lt"/>
                <a:ea typeface="+mn-ea"/>
                <a:cs typeface="+mn-cs"/>
              </a:rPr>
              <a:t> The SNSF</a:t>
            </a:r>
            <a:r>
              <a:rPr lang="en-US" sz="1200" kern="1200" dirty="0">
                <a:solidFill>
                  <a:schemeClr val="tx1"/>
                </a:solidFill>
                <a:effectLst/>
                <a:latin typeface="+mn-lt"/>
                <a:ea typeface="+mn-ea"/>
                <a:cs typeface="+mn-cs"/>
              </a:rPr>
              <a:t> delegate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will act as chair and spokesman of the review panel and the SDC</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delegate</a:t>
            </a:r>
            <a:r>
              <a:rPr lang="en-US" sz="1200" kern="1200" baseline="0" dirty="0">
                <a:solidFill>
                  <a:schemeClr val="tx1"/>
                </a:solidFill>
                <a:effectLst/>
                <a:latin typeface="+mn-lt"/>
                <a:ea typeface="+mn-ea"/>
                <a:cs typeface="+mn-cs"/>
              </a:rPr>
              <a:t>s</a:t>
            </a:r>
            <a:r>
              <a:rPr lang="en-US" sz="1200" kern="1200" dirty="0">
                <a:solidFill>
                  <a:schemeClr val="tx1"/>
                </a:solidFill>
                <a:effectLst/>
                <a:latin typeface="+mn-lt"/>
                <a:ea typeface="+mn-ea"/>
                <a:cs typeface="+mn-cs"/>
              </a:rPr>
              <a:t> are fully participating in the evaluation.</a:t>
            </a:r>
            <a:r>
              <a:rPr lang="en-US" sz="1200" kern="1200" baseline="0" dirty="0">
                <a:solidFill>
                  <a:schemeClr val="tx1"/>
                </a:solidFill>
                <a:effectLst/>
                <a:latin typeface="+mn-lt"/>
                <a:ea typeface="+mn-ea"/>
                <a:cs typeface="+mn-cs"/>
              </a:rPr>
              <a:t> The </a:t>
            </a:r>
            <a:r>
              <a:rPr lang="en-US" sz="1200" kern="1200" dirty="0">
                <a:solidFill>
                  <a:schemeClr val="tx1"/>
                </a:solidFill>
                <a:effectLst/>
                <a:latin typeface="+mn-lt"/>
                <a:ea typeface="+mn-ea"/>
                <a:cs typeface="+mn-cs"/>
              </a:rPr>
              <a:t>only difference is that they were not elected, but they were chosen by SDC to be part of that review panel.</a:t>
            </a:r>
          </a:p>
        </p:txBody>
      </p:sp>
      <p:sp>
        <p:nvSpPr>
          <p:cNvPr id="4" name="Foliennummernplatzhalter 3"/>
          <p:cNvSpPr>
            <a:spLocks noGrp="1"/>
          </p:cNvSpPr>
          <p:nvPr>
            <p:ph type="sldNum" sz="quarter" idx="10"/>
          </p:nvPr>
        </p:nvSpPr>
        <p:spPr/>
        <p:txBody>
          <a:bodyPr/>
          <a:lstStyle/>
          <a:p>
            <a:fld id="{3A493298-6094-4361-B311-891E531296F6}" type="slidenum">
              <a:rPr lang="de-CH" smtClean="0"/>
              <a:pPr/>
              <a:t>27</a:t>
            </a:fld>
            <a:endParaRPr lang="de-CH"/>
          </a:p>
        </p:txBody>
      </p:sp>
    </p:spTree>
    <p:extLst>
      <p:ext uri="{BB962C8B-B14F-4D97-AF65-F5344CB8AC3E}">
        <p14:creationId xmlns:p14="http://schemas.microsoft.com/office/powerpoint/2010/main" val="20042853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And on this slide you can see the eight</a:t>
            </a:r>
            <a:r>
              <a:rPr lang="en-US" sz="1200" kern="1200" baseline="0" dirty="0">
                <a:solidFill>
                  <a:schemeClr val="tx1"/>
                </a:solidFill>
                <a:effectLst/>
                <a:latin typeface="+mn-lt"/>
                <a:ea typeface="+mn-ea"/>
                <a:cs typeface="+mn-cs"/>
              </a:rPr>
              <a:t> review panel members </a:t>
            </a:r>
            <a:r>
              <a:rPr lang="en-US" sz="1200" kern="1200" dirty="0">
                <a:solidFill>
                  <a:schemeClr val="tx1"/>
                </a:solidFill>
                <a:effectLst/>
                <a:latin typeface="+mn-lt"/>
                <a:ea typeface="+mn-ea"/>
                <a:cs typeface="+mn-cs"/>
              </a:rPr>
              <a:t>and the three delegates that support the evaluation in the </a:t>
            </a:r>
            <a:r>
              <a:rPr lang="de-CH" sz="1200" kern="1200" dirty="0">
                <a:solidFill>
                  <a:schemeClr val="tx1"/>
                </a:solidFill>
                <a:effectLst/>
                <a:latin typeface="+mn-lt"/>
                <a:ea typeface="+mn-ea"/>
                <a:cs typeface="+mn-cs"/>
              </a:rPr>
              <a:t>SOR4D </a:t>
            </a:r>
            <a:r>
              <a:rPr lang="de-CH" sz="1200" kern="1200" dirty="0" err="1">
                <a:solidFill>
                  <a:schemeClr val="tx1"/>
                </a:solidFill>
                <a:effectLst/>
                <a:latin typeface="+mn-lt"/>
                <a:ea typeface="+mn-ea"/>
                <a:cs typeface="+mn-cs"/>
              </a:rPr>
              <a:t>programme</a:t>
            </a:r>
            <a:r>
              <a:rPr lang="de-CH" sz="1200" kern="1200" dirty="0">
                <a:solidFill>
                  <a:schemeClr val="tx1"/>
                </a:solidFill>
                <a:effectLst/>
                <a:latin typeface="+mn-lt"/>
                <a:ea typeface="+mn-ea"/>
                <a:cs typeface="+mn-cs"/>
              </a:rPr>
              <a:t>.</a:t>
            </a:r>
            <a:endParaRPr lang="de-CH" dirty="0"/>
          </a:p>
          <a:p>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28</a:t>
            </a:fld>
            <a:endParaRPr lang="de-CH"/>
          </a:p>
        </p:txBody>
      </p:sp>
    </p:spTree>
    <p:extLst>
      <p:ext uri="{BB962C8B-B14F-4D97-AF65-F5344CB8AC3E}">
        <p14:creationId xmlns:p14="http://schemas.microsoft.com/office/powerpoint/2010/main" val="2594565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The SOR4D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is managed at the Swiss National Science Foundation.</a:t>
            </a:r>
            <a:r>
              <a:rPr lang="en-US" sz="1200" kern="1200" baseline="0" dirty="0">
                <a:solidFill>
                  <a:schemeClr val="tx1"/>
                </a:solidFill>
                <a:effectLst/>
                <a:latin typeface="+mn-lt"/>
                <a:ea typeface="+mn-ea"/>
                <a:cs typeface="+mn-cs"/>
              </a:rPr>
              <a:t> T</a:t>
            </a:r>
            <a:r>
              <a:rPr lang="en-US" sz="1200" kern="1200" dirty="0">
                <a:solidFill>
                  <a:schemeClr val="tx1"/>
                </a:solidFill>
                <a:effectLst/>
                <a:latin typeface="+mn-lt"/>
                <a:ea typeface="+mn-ea"/>
                <a:cs typeface="+mn-cs"/>
              </a:rPr>
              <a:t>he </a:t>
            </a:r>
            <a:r>
              <a:rPr lang="en-US" sz="1200" kern="1200" dirty="0" err="1">
                <a:solidFill>
                  <a:schemeClr val="tx1"/>
                </a:solidFill>
                <a:effectLst/>
                <a:latin typeface="+mn-lt"/>
                <a:ea typeface="+mn-ea"/>
                <a:cs typeface="+mn-cs"/>
              </a:rPr>
              <a:t>programme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coordinators are my colleague</a:t>
            </a:r>
            <a:r>
              <a:rPr lang="en-US" sz="1200" kern="1200" baseline="0" dirty="0">
                <a:solidFill>
                  <a:schemeClr val="tx1"/>
                </a:solidFill>
                <a:effectLst/>
                <a:latin typeface="+mn-lt"/>
                <a:ea typeface="+mn-ea"/>
                <a:cs typeface="+mn-cs"/>
              </a:rPr>
              <a:t> Anne Jores and myself, David Svarin. Marie-Jeanne Khiari is our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programme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assistant at SNSF.</a:t>
            </a:r>
            <a:endParaRPr lang="de-CH"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our colleague at</a:t>
            </a:r>
            <a:r>
              <a:rPr lang="en-US" sz="1200" kern="1200" baseline="0" dirty="0">
                <a:solidFill>
                  <a:schemeClr val="tx1"/>
                </a:solidFill>
                <a:effectLst/>
                <a:latin typeface="+mn-lt"/>
                <a:ea typeface="+mn-ea"/>
                <a:cs typeface="+mn-cs"/>
              </a:rPr>
              <a:t> SDC, Mirjam Macchi, </a:t>
            </a:r>
            <a:r>
              <a:rPr lang="en-US" sz="1200" kern="1200" dirty="0">
                <a:solidFill>
                  <a:schemeClr val="tx1"/>
                </a:solidFill>
                <a:effectLst/>
                <a:latin typeface="+mn-lt"/>
                <a:ea typeface="+mn-ea"/>
                <a:cs typeface="+mn-cs"/>
              </a:rPr>
              <a:t>also has a very good understanding of this </a:t>
            </a:r>
            <a:r>
              <a:rPr lang="en-US" sz="1200" kern="1200" dirty="0" err="1">
                <a:solidFill>
                  <a:schemeClr val="tx1"/>
                </a:solidFill>
                <a:effectLst/>
                <a:latin typeface="+mn-lt"/>
                <a:ea typeface="+mn-ea"/>
                <a:cs typeface="+mn-cs"/>
              </a:rPr>
              <a:t>programme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can also support you in your questions, but also throughout the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implementation.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is a supervisory body</a:t>
            </a:r>
            <a:r>
              <a:rPr lang="en-US" sz="1200" kern="1200" baseline="0" dirty="0">
                <a:solidFill>
                  <a:schemeClr val="tx1"/>
                </a:solidFill>
                <a:effectLst/>
                <a:latin typeface="+mn-lt"/>
                <a:ea typeface="+mn-ea"/>
                <a:cs typeface="+mn-cs"/>
              </a:rPr>
              <a:t> of the SOR4D </a:t>
            </a:r>
            <a:r>
              <a:rPr lang="en-US" sz="1200" kern="1200" baseline="0" dirty="0" err="1">
                <a:solidFill>
                  <a:schemeClr val="tx1"/>
                </a:solidFill>
                <a:effectLst/>
                <a:latin typeface="+mn-lt"/>
                <a:ea typeface="+mn-ea"/>
                <a:cs typeface="+mn-cs"/>
              </a:rPr>
              <a:t>programme</a:t>
            </a:r>
            <a:r>
              <a:rPr lang="en-US" sz="1200" kern="1200" baseline="0" dirty="0">
                <a:solidFill>
                  <a:schemeClr val="tx1"/>
                </a:solidFill>
                <a:effectLst/>
                <a:latin typeface="+mn-lt"/>
                <a:ea typeface="+mn-ea"/>
                <a:cs typeface="+mn-cs"/>
              </a:rPr>
              <a:t>, which is </a:t>
            </a:r>
            <a:r>
              <a:rPr lang="en-US" sz="1200" kern="1200" dirty="0">
                <a:solidFill>
                  <a:schemeClr val="tx1"/>
                </a:solidFill>
                <a:effectLst/>
                <a:latin typeface="+mn-lt"/>
                <a:ea typeface="+mn-ea"/>
                <a:cs typeface="+mn-cs"/>
              </a:rPr>
              <a:t>composed of two representatives</a:t>
            </a:r>
            <a:r>
              <a:rPr lang="en-US" sz="1200" kern="1200" baseline="0" dirty="0">
                <a:solidFill>
                  <a:schemeClr val="tx1"/>
                </a:solidFill>
                <a:effectLst/>
                <a:latin typeface="+mn-lt"/>
                <a:ea typeface="+mn-ea"/>
                <a:cs typeface="+mn-cs"/>
              </a:rPr>
              <a:t> from SNSF and SDC, namely the H</a:t>
            </a:r>
            <a:r>
              <a:rPr lang="en-US" sz="1200" kern="1200" dirty="0">
                <a:solidFill>
                  <a:schemeClr val="tx1"/>
                </a:solidFill>
                <a:effectLst/>
                <a:latin typeface="+mn-lt"/>
                <a:ea typeface="+mn-ea"/>
                <a:cs typeface="+mn-cs"/>
              </a:rPr>
              <a:t>ead</a:t>
            </a:r>
            <a:r>
              <a:rPr lang="en-US" sz="1200" kern="1200" baseline="0" dirty="0">
                <a:solidFill>
                  <a:schemeClr val="tx1"/>
                </a:solidFill>
                <a:effectLst/>
                <a:latin typeface="+mn-lt"/>
                <a:ea typeface="+mn-ea"/>
                <a:cs typeface="+mn-cs"/>
              </a:rPr>
              <a:t> of the SDC P</a:t>
            </a:r>
            <a:r>
              <a:rPr lang="en-US" sz="1200" kern="1200" dirty="0">
                <a:solidFill>
                  <a:schemeClr val="tx1"/>
                </a:solidFill>
                <a:effectLst/>
                <a:latin typeface="+mn-lt"/>
                <a:ea typeface="+mn-ea"/>
                <a:cs typeface="+mn-cs"/>
              </a:rPr>
              <a:t>olicy and Analysis unit and the head of the thematic research division at SNSF.</a:t>
            </a:r>
          </a:p>
        </p:txBody>
      </p:sp>
      <p:sp>
        <p:nvSpPr>
          <p:cNvPr id="4" name="Foliennummernplatzhalter 3"/>
          <p:cNvSpPr>
            <a:spLocks noGrp="1"/>
          </p:cNvSpPr>
          <p:nvPr>
            <p:ph type="sldNum" sz="quarter" idx="10"/>
          </p:nvPr>
        </p:nvSpPr>
        <p:spPr/>
        <p:txBody>
          <a:bodyPr/>
          <a:lstStyle/>
          <a:p>
            <a:fld id="{3A493298-6094-4361-B311-891E531296F6}" type="slidenum">
              <a:rPr lang="de-CH" smtClean="0"/>
              <a:pPr/>
              <a:t>29</a:t>
            </a:fld>
            <a:endParaRPr lang="de-CH"/>
          </a:p>
        </p:txBody>
      </p:sp>
    </p:spTree>
    <p:extLst>
      <p:ext uri="{BB962C8B-B14F-4D97-AF65-F5344CB8AC3E}">
        <p14:creationId xmlns:p14="http://schemas.microsoft.com/office/powerpoint/2010/main" val="3415214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So coming to an end of this introduction</a:t>
            </a:r>
            <a:r>
              <a:rPr lang="en-US" sz="1200" kern="1200" baseline="0" dirty="0">
                <a:solidFill>
                  <a:schemeClr val="tx1"/>
                </a:solidFill>
                <a:effectLst/>
                <a:latin typeface="+mn-lt"/>
                <a:ea typeface="+mn-ea"/>
                <a:cs typeface="+mn-cs"/>
              </a:rPr>
              <a:t> to the SOR4D </a:t>
            </a:r>
            <a:r>
              <a:rPr lang="en-US" sz="1200" kern="1200" baseline="0" dirty="0" err="1">
                <a:solidFill>
                  <a:schemeClr val="tx1"/>
                </a:solidFill>
                <a:effectLst/>
                <a:latin typeface="+mn-lt"/>
                <a:ea typeface="+mn-ea"/>
                <a:cs typeface="+mn-cs"/>
              </a:rPr>
              <a:t>programme</a:t>
            </a:r>
            <a:r>
              <a:rPr lang="en-US" sz="1200" kern="1200" baseline="0" dirty="0">
                <a:solidFill>
                  <a:schemeClr val="tx1"/>
                </a:solidFill>
                <a:effectLst/>
                <a:latin typeface="+mn-lt"/>
                <a:ea typeface="+mn-ea"/>
                <a:cs typeface="+mn-cs"/>
              </a:rPr>
              <a:t>, I want </a:t>
            </a:r>
            <a:r>
              <a:rPr lang="en-US" sz="1200" kern="1200" dirty="0">
                <a:solidFill>
                  <a:schemeClr val="tx1"/>
                </a:solidFill>
                <a:effectLst/>
                <a:latin typeface="+mn-lt"/>
                <a:ea typeface="+mn-ea"/>
                <a:cs typeface="+mn-cs"/>
              </a:rPr>
              <a:t>to share som</a:t>
            </a:r>
            <a:r>
              <a:rPr lang="en-US" sz="1200" kern="1200" baseline="0" dirty="0">
                <a:solidFill>
                  <a:schemeClr val="tx1"/>
                </a:solidFill>
                <a:effectLst/>
                <a:latin typeface="+mn-lt"/>
                <a:ea typeface="+mn-ea"/>
                <a:cs typeface="+mn-cs"/>
              </a:rPr>
              <a:t>e general thoughts and pertinent questions with regard to some of the key elements of this new </a:t>
            </a:r>
            <a:r>
              <a:rPr lang="en-US" sz="1200" kern="1200" baseline="0" dirty="0" err="1">
                <a:solidFill>
                  <a:schemeClr val="tx1"/>
                </a:solidFill>
                <a:effectLst/>
                <a:latin typeface="+mn-lt"/>
                <a:ea typeface="+mn-ea"/>
                <a:cs typeface="+mn-cs"/>
              </a:rPr>
              <a:t>programme</a:t>
            </a:r>
            <a:r>
              <a:rPr lang="en-US" sz="1200" kern="1200" baseline="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What does it mean to fund an explicitly transdisciplinary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research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W</a:t>
            </a:r>
            <a:r>
              <a:rPr lang="en-US" sz="1200" kern="1200" dirty="0">
                <a:solidFill>
                  <a:schemeClr val="tx1"/>
                </a:solidFill>
                <a:effectLst/>
                <a:latin typeface="+mn-lt"/>
                <a:ea typeface="+mn-ea"/>
                <a:cs typeface="+mn-cs"/>
              </a:rPr>
              <a:t>hat is meant by </a:t>
            </a:r>
            <a:r>
              <a:rPr lang="en-US" sz="1200" kern="1200" dirty="0" err="1">
                <a:solidFill>
                  <a:schemeClr val="tx1"/>
                </a:solidFill>
                <a:effectLst/>
                <a:latin typeface="+mn-lt"/>
                <a:ea typeface="+mn-ea"/>
                <a:cs typeface="+mn-cs"/>
              </a:rPr>
              <a:t>transdisciplinarity</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Is </a:t>
            </a:r>
            <a:r>
              <a:rPr lang="en-US" sz="1200" kern="1200" dirty="0">
                <a:solidFill>
                  <a:schemeClr val="tx1"/>
                </a:solidFill>
                <a:effectLst/>
                <a:latin typeface="+mn-lt"/>
                <a:ea typeface="+mn-ea"/>
                <a:cs typeface="+mn-cs"/>
              </a:rPr>
              <a:t>it about setup,</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about the research process? How do we judge outcomes of transdisciplinary research projects?</a:t>
            </a:r>
          </a:p>
          <a:p>
            <a:endParaRPr lang="de-CH"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are questions about </a:t>
            </a:r>
            <a:r>
              <a:rPr lang="en-US" sz="1200" kern="1200" dirty="0" err="1">
                <a:solidFill>
                  <a:schemeClr val="tx1"/>
                </a:solidFill>
                <a:effectLst/>
                <a:latin typeface="+mn-lt"/>
                <a:ea typeface="+mn-ea"/>
                <a:cs typeface="+mn-cs"/>
              </a:rPr>
              <a:t>transdisciplinarity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that cannot be easily and quickly answered. There</a:t>
            </a:r>
            <a:r>
              <a:rPr lang="en-US" sz="1200" kern="1200" baseline="0" dirty="0">
                <a:solidFill>
                  <a:schemeClr val="tx1"/>
                </a:solidFill>
                <a:effectLst/>
                <a:latin typeface="+mn-lt"/>
                <a:ea typeface="+mn-ea"/>
                <a:cs typeface="+mn-cs"/>
              </a:rPr>
              <a:t>fore we share them </a:t>
            </a:r>
            <a:r>
              <a:rPr lang="en-US" sz="1200" kern="1200" dirty="0">
                <a:solidFill>
                  <a:schemeClr val="tx1"/>
                </a:solidFill>
                <a:effectLst/>
                <a:latin typeface="+mn-lt"/>
                <a:ea typeface="+mn-ea"/>
                <a:cs typeface="+mn-cs"/>
              </a:rPr>
              <a:t>with you today and this is certainly something that continues to be part of the dialogue that you might have with the SOR4D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a:t>
            </a:r>
          </a:p>
          <a:p>
            <a:endParaRPr lang="de-CH"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second question concerns the solution orientation: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it possible to come up with solutions in the project timeframe of three to four years? What kinds of solutions are considered as solutions?</a:t>
            </a:r>
            <a:r>
              <a:rPr lang="en-US" sz="1200" kern="1200" baseline="0" dirty="0">
                <a:solidFill>
                  <a:schemeClr val="tx1"/>
                </a:solidFill>
                <a:effectLst/>
                <a:latin typeface="+mn-lt"/>
                <a:ea typeface="+mn-ea"/>
                <a:cs typeface="+mn-cs"/>
              </a:rPr>
              <a:t> In response to both questions, we really opt for </a:t>
            </a:r>
            <a:r>
              <a:rPr lang="en-US" sz="1200" kern="1200" dirty="0">
                <a:solidFill>
                  <a:schemeClr val="tx1"/>
                </a:solidFill>
                <a:effectLst/>
                <a:latin typeface="+mn-lt"/>
                <a:ea typeface="+mn-ea"/>
                <a:cs typeface="+mn-cs"/>
              </a:rPr>
              <a:t>a broad range of definitions and also for creativity.</a:t>
            </a:r>
          </a:p>
          <a:p>
            <a:endParaRPr lang="de-CH"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a:t>
            </a:r>
            <a:r>
              <a:rPr lang="en-US" sz="1200" kern="1200" baseline="0" dirty="0">
                <a:solidFill>
                  <a:schemeClr val="tx1"/>
                </a:solidFill>
                <a:effectLst/>
                <a:latin typeface="+mn-lt"/>
                <a:ea typeface="+mn-ea"/>
                <a:cs typeface="+mn-cs"/>
              </a:rPr>
              <a:t> when submitting your proposals, </a:t>
            </a:r>
            <a:r>
              <a:rPr lang="en-US" sz="1200" kern="1200" dirty="0">
                <a:solidFill>
                  <a:schemeClr val="tx1"/>
                </a:solidFill>
                <a:effectLst/>
                <a:latin typeface="+mn-lt"/>
                <a:ea typeface="+mn-ea"/>
                <a:cs typeface="+mn-cs"/>
              </a:rPr>
              <a:t>please convince us about your idea, </a:t>
            </a:r>
            <a:r>
              <a:rPr lang="en-US" sz="1200" kern="1200" baseline="0" dirty="0">
                <a:solidFill>
                  <a:schemeClr val="tx1"/>
                </a:solidFill>
                <a:effectLst/>
                <a:latin typeface="+mn-lt"/>
                <a:ea typeface="+mn-ea"/>
                <a:cs typeface="+mn-cs"/>
              </a:rPr>
              <a:t>the composition of your </a:t>
            </a:r>
            <a:r>
              <a:rPr lang="en-US" sz="1200" kern="1200" dirty="0">
                <a:solidFill>
                  <a:schemeClr val="tx1"/>
                </a:solidFill>
                <a:effectLst/>
                <a:latin typeface="+mn-lt"/>
                <a:ea typeface="+mn-ea"/>
                <a:cs typeface="+mn-cs"/>
              </a:rPr>
              <a:t>consortia,</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about your contributions and about your theories of change and be very explicit about that,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because that will help a lot in making and developing the SOR4D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together with you and with the SDC and SNSF.</a:t>
            </a:r>
          </a:p>
        </p:txBody>
      </p:sp>
      <p:sp>
        <p:nvSpPr>
          <p:cNvPr id="4" name="Foliennummernplatzhalter 3"/>
          <p:cNvSpPr>
            <a:spLocks noGrp="1"/>
          </p:cNvSpPr>
          <p:nvPr>
            <p:ph type="sldNum" sz="quarter" idx="10"/>
          </p:nvPr>
        </p:nvSpPr>
        <p:spPr/>
        <p:txBody>
          <a:bodyPr/>
          <a:lstStyle/>
          <a:p>
            <a:fld id="{3A493298-6094-4361-B311-891E531296F6}" type="slidenum">
              <a:rPr lang="de-CH" smtClean="0"/>
              <a:pPr/>
              <a:t>30</a:t>
            </a:fld>
            <a:endParaRPr lang="de-CH"/>
          </a:p>
        </p:txBody>
      </p:sp>
    </p:spTree>
    <p:extLst>
      <p:ext uri="{BB962C8B-B14F-4D97-AF65-F5344CB8AC3E}">
        <p14:creationId xmlns:p14="http://schemas.microsoft.com/office/powerpoint/2010/main" val="24029060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Alright. With this I would like to thank you for your attention and for </a:t>
            </a:r>
            <a:r>
              <a:rPr lang="en-US" sz="1200" kern="1200" baseline="0" dirty="0">
                <a:solidFill>
                  <a:schemeClr val="tx1"/>
                </a:solidFill>
                <a:effectLst/>
                <a:latin typeface="+mn-lt"/>
                <a:ea typeface="+mn-ea"/>
                <a:cs typeface="+mn-cs"/>
              </a:rPr>
              <a:t>your interest in the SOR4D </a:t>
            </a:r>
            <a:r>
              <a:rPr lang="en-US" sz="1200" kern="1200" baseline="0" dirty="0" err="1">
                <a:solidFill>
                  <a:schemeClr val="tx1"/>
                </a:solidFill>
                <a:effectLst/>
                <a:latin typeface="+mn-lt"/>
                <a:ea typeface="+mn-ea"/>
                <a:cs typeface="+mn-cs"/>
              </a:rPr>
              <a:t>programme</a:t>
            </a:r>
            <a:r>
              <a:rPr lang="en-US" sz="1200" kern="1200" baseline="0" dirty="0">
                <a:solidFill>
                  <a:schemeClr val="tx1"/>
                </a:solidFill>
                <a:effectLst/>
                <a:latin typeface="+mn-lt"/>
                <a:ea typeface="+mn-ea"/>
                <a:cs typeface="+mn-cs"/>
              </a:rPr>
              <a:t>. We will now start the Q&amp;A session and I will hand over to my colleague Anne who has collected some of the question from the chat. After this first round of answers, please do not hesitate to raise your hand electronically and ask your question in person.</a:t>
            </a:r>
            <a:endParaRPr lang="de-CH" sz="1200" kern="1200" dirty="0">
              <a:solidFill>
                <a:schemeClr val="tx1"/>
              </a:solidFill>
              <a:effectLst/>
              <a:latin typeface="+mn-lt"/>
              <a:ea typeface="+mn-ea"/>
              <a:cs typeface="+mn-cs"/>
            </a:endParaRPr>
          </a:p>
          <a:p>
            <a:endParaRPr lang="de-CH" dirty="0"/>
          </a:p>
        </p:txBody>
      </p:sp>
      <p:sp>
        <p:nvSpPr>
          <p:cNvPr id="4" name="Foliennummernplatzhalter 3"/>
          <p:cNvSpPr>
            <a:spLocks noGrp="1"/>
          </p:cNvSpPr>
          <p:nvPr>
            <p:ph type="sldNum" sz="quarter" idx="10"/>
          </p:nvPr>
        </p:nvSpPr>
        <p:spPr/>
        <p:txBody>
          <a:bodyPr/>
          <a:lstStyle/>
          <a:p>
            <a:fld id="{3A493298-6094-4361-B311-891E531296F6}" type="slidenum">
              <a:rPr lang="de-CH" smtClean="0"/>
              <a:pPr/>
              <a:t>31</a:t>
            </a:fld>
            <a:endParaRPr lang="de-CH"/>
          </a:p>
        </p:txBody>
      </p:sp>
    </p:spTree>
    <p:extLst>
      <p:ext uri="{BB962C8B-B14F-4D97-AF65-F5344CB8AC3E}">
        <p14:creationId xmlns:p14="http://schemas.microsoft.com/office/powerpoint/2010/main" val="21672673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elfolie">
    <p:spTree>
      <p:nvGrpSpPr>
        <p:cNvPr id="1" name=""/>
        <p:cNvGrpSpPr/>
        <p:nvPr/>
      </p:nvGrpSpPr>
      <p:grpSpPr>
        <a:xfrm>
          <a:off x="0" y="0"/>
          <a:ext cx="0" cy="0"/>
          <a:chOff x="0" y="0"/>
          <a:chExt cx="0" cy="0"/>
        </a:xfrm>
      </p:grpSpPr>
      <p:sp>
        <p:nvSpPr>
          <p:cNvPr id="16" name="Rechteck 15"/>
          <p:cNvSpPr/>
          <p:nvPr userDrawn="1"/>
        </p:nvSpPr>
        <p:spPr>
          <a:xfrm>
            <a:off x="0" y="5805263"/>
            <a:ext cx="9144000" cy="1740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3" name="Grafik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5974597"/>
            <a:ext cx="1296000" cy="615320"/>
          </a:xfrm>
          <a:prstGeom prst="rect">
            <a:avLst/>
          </a:prstGeom>
        </p:spPr>
      </p:pic>
      <p:pic>
        <p:nvPicPr>
          <p:cNvPr id="4" name="Grafik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59832" y="5950122"/>
            <a:ext cx="2760795" cy="774317"/>
          </a:xfrm>
          <a:prstGeom prst="rect">
            <a:avLst/>
          </a:prstGeom>
        </p:spPr>
      </p:pic>
      <p:pic>
        <p:nvPicPr>
          <p:cNvPr id="5" name="Grafik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36576" y="6101460"/>
            <a:ext cx="2099684" cy="471639"/>
          </a:xfrm>
          <a:prstGeom prst="rect">
            <a:avLst/>
          </a:prstGeom>
        </p:spPr>
      </p:pic>
      <p:pic>
        <p:nvPicPr>
          <p:cNvPr id="19" name="Bildplatzhalter 2"/>
          <p:cNvPicPr>
            <a:picLocks noChangeAspect="1"/>
          </p:cNvPicPr>
          <p:nvPr userDrawn="1"/>
        </p:nvPicPr>
        <p:blipFill>
          <a:blip r:embed="rId5">
            <a:extLst>
              <a:ext uri="{28A0092B-C50C-407E-A947-70E740481C1C}">
                <a14:useLocalDpi xmlns:a14="http://schemas.microsoft.com/office/drawing/2010/main" val="0"/>
              </a:ext>
            </a:extLst>
          </a:blip>
          <a:srcRect l="4206" r="4206"/>
          <a:stretch>
            <a:fillRect/>
          </a:stretch>
        </p:blipFill>
        <p:spPr>
          <a:xfrm>
            <a:off x="0" y="403889"/>
            <a:ext cx="9144000" cy="5144070"/>
          </a:xfrm>
          <a:prstGeom prst="rect">
            <a:avLst/>
          </a:prstGeom>
        </p:spPr>
      </p:pic>
      <p:sp>
        <p:nvSpPr>
          <p:cNvPr id="18" name="Rechteck 17"/>
          <p:cNvSpPr/>
          <p:nvPr userDrawn="1"/>
        </p:nvSpPr>
        <p:spPr>
          <a:xfrm>
            <a:off x="0" y="3911869"/>
            <a:ext cx="9144000" cy="2037411"/>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el 1"/>
          <p:cNvSpPr>
            <a:spLocks noGrp="1"/>
          </p:cNvSpPr>
          <p:nvPr>
            <p:ph type="ctrTitle"/>
          </p:nvPr>
        </p:nvSpPr>
        <p:spPr>
          <a:xfrm>
            <a:off x="539552" y="4005064"/>
            <a:ext cx="8311524" cy="1071653"/>
          </a:xfrm>
        </p:spPr>
        <p:txBody>
          <a:bodyPr anchor="t" anchorCtr="0"/>
          <a:lstStyle>
            <a:lvl1pPr algn="l">
              <a:defRPr sz="3200"/>
            </a:lvl1pPr>
          </a:lstStyle>
          <a:p>
            <a:r>
              <a:rPr lang="de-DE"/>
              <a:t>Titelmasterformat durch Klicken bearbeiten</a:t>
            </a:r>
            <a:endParaRPr lang="de-CH"/>
          </a:p>
        </p:txBody>
      </p:sp>
      <p:sp>
        <p:nvSpPr>
          <p:cNvPr id="3" name="Untertitel 2"/>
          <p:cNvSpPr>
            <a:spLocks noGrp="1"/>
          </p:cNvSpPr>
          <p:nvPr>
            <p:ph type="subTitle" idx="1" hasCustomPrompt="1"/>
          </p:nvPr>
        </p:nvSpPr>
        <p:spPr>
          <a:xfrm>
            <a:off x="539552" y="5089257"/>
            <a:ext cx="4528038" cy="288032"/>
          </a:xfrm>
        </p:spPr>
        <p:txBody>
          <a:bodyPr/>
          <a:lstStyle>
            <a:lvl1pPr marL="0" indent="0" algn="l">
              <a:lnSpc>
                <a:spcPct val="100000"/>
              </a:lnSpc>
              <a:buNone/>
              <a:defRPr sz="1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Name, Datum, Anlass</a:t>
            </a:r>
            <a:endParaRPr lang="de-CH"/>
          </a:p>
        </p:txBody>
      </p:sp>
    </p:spTree>
    <p:extLst>
      <p:ext uri="{BB962C8B-B14F-4D97-AF65-F5344CB8AC3E}">
        <p14:creationId xmlns:p14="http://schemas.microsoft.com/office/powerpoint/2010/main" val="1987981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DC5587DC-3317-4825-A3D0-584C35AFD104}" type="datetime1">
              <a:rPr lang="de-CH" smtClean="0"/>
              <a:t>05.12.2022</a:t>
            </a:fld>
            <a:endParaRPr lang="de-CH"/>
          </a:p>
        </p:txBody>
      </p:sp>
      <p:sp>
        <p:nvSpPr>
          <p:cNvPr id="5" name="Fußzeilenplatzhalter 4"/>
          <p:cNvSpPr>
            <a:spLocks noGrp="1"/>
          </p:cNvSpPr>
          <p:nvPr>
            <p:ph type="ftr" sz="quarter" idx="11"/>
          </p:nvPr>
        </p:nvSpPr>
        <p:spPr/>
        <p:txBody>
          <a:bodyPr/>
          <a:lstStyle/>
          <a:p>
            <a:r>
              <a:rPr lang="en-US"/>
              <a:t>SOR4D Information meeting, 8.3.2022</a:t>
            </a:r>
            <a:endParaRPr lang="de-CH"/>
          </a:p>
        </p:txBody>
      </p:sp>
      <p:sp>
        <p:nvSpPr>
          <p:cNvPr id="6" name="Foliennummernplatzhalter 5"/>
          <p:cNvSpPr>
            <a:spLocks noGrp="1"/>
          </p:cNvSpPr>
          <p:nvPr>
            <p:ph type="sldNum" sz="quarter" idx="12"/>
          </p:nvPr>
        </p:nvSpPr>
        <p:spPr/>
        <p:txBody>
          <a:bodyPr/>
          <a:lstStyle/>
          <a:p>
            <a:fld id="{442AD375-037F-43D0-B059-5172DA06796A}" type="slidenum">
              <a:rPr lang="de-CH" smtClean="0"/>
              <a:t>‹Nr.›</a:t>
            </a:fld>
            <a:endParaRPr lang="de-CH"/>
          </a:p>
        </p:txBody>
      </p:sp>
    </p:spTree>
    <p:extLst>
      <p:ext uri="{BB962C8B-B14F-4D97-AF65-F5344CB8AC3E}">
        <p14:creationId xmlns:p14="http://schemas.microsoft.com/office/powerpoint/2010/main" val="479570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a:xfrm>
            <a:off x="529961" y="1989668"/>
            <a:ext cx="3924000" cy="4080932"/>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CEAE247C-4E2D-4CC4-AF30-3B9843D0CE98}" type="datetime1">
              <a:rPr lang="de-CH" smtClean="0"/>
              <a:t>05.12.2022</a:t>
            </a:fld>
            <a:endParaRPr lang="de-CH"/>
          </a:p>
        </p:txBody>
      </p:sp>
      <p:sp>
        <p:nvSpPr>
          <p:cNvPr id="5" name="Fußzeilenplatzhalter 4"/>
          <p:cNvSpPr>
            <a:spLocks noGrp="1"/>
          </p:cNvSpPr>
          <p:nvPr>
            <p:ph type="ftr" sz="quarter" idx="11"/>
          </p:nvPr>
        </p:nvSpPr>
        <p:spPr/>
        <p:txBody>
          <a:bodyPr/>
          <a:lstStyle/>
          <a:p>
            <a:r>
              <a:rPr lang="en-US"/>
              <a:t>SOR4D Information meeting, 8.3.2022</a:t>
            </a:r>
            <a:endParaRPr lang="de-CH"/>
          </a:p>
        </p:txBody>
      </p:sp>
      <p:sp>
        <p:nvSpPr>
          <p:cNvPr id="6" name="Foliennummernplatzhalter 5"/>
          <p:cNvSpPr>
            <a:spLocks noGrp="1"/>
          </p:cNvSpPr>
          <p:nvPr>
            <p:ph type="sldNum" sz="quarter" idx="12"/>
          </p:nvPr>
        </p:nvSpPr>
        <p:spPr/>
        <p:txBody>
          <a:bodyPr/>
          <a:lstStyle/>
          <a:p>
            <a:fld id="{442AD375-037F-43D0-B059-5172DA06796A}" type="slidenum">
              <a:rPr lang="de-CH" smtClean="0"/>
              <a:t>‹Nr.›</a:t>
            </a:fld>
            <a:endParaRPr lang="de-CH"/>
          </a:p>
        </p:txBody>
      </p:sp>
      <p:sp>
        <p:nvSpPr>
          <p:cNvPr id="7" name="Inhaltsplatzhalter 2"/>
          <p:cNvSpPr>
            <a:spLocks noGrp="1"/>
          </p:cNvSpPr>
          <p:nvPr>
            <p:ph idx="13"/>
          </p:nvPr>
        </p:nvSpPr>
        <p:spPr>
          <a:xfrm>
            <a:off x="4687559" y="1989668"/>
            <a:ext cx="3924000" cy="4080932"/>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4208868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tement">
    <p:spTree>
      <p:nvGrpSpPr>
        <p:cNvPr id="1" name=""/>
        <p:cNvGrpSpPr/>
        <p:nvPr/>
      </p:nvGrpSpPr>
      <p:grpSpPr>
        <a:xfrm>
          <a:off x="0" y="0"/>
          <a:ext cx="0" cy="0"/>
          <a:chOff x="0" y="0"/>
          <a:chExt cx="0" cy="0"/>
        </a:xfrm>
      </p:grpSpPr>
      <p:sp>
        <p:nvSpPr>
          <p:cNvPr id="11" name="Bildplatzhalter 10"/>
          <p:cNvSpPr>
            <a:spLocks noGrp="1"/>
          </p:cNvSpPr>
          <p:nvPr>
            <p:ph type="pic" sz="quarter" idx="14" hasCustomPrompt="1"/>
          </p:nvPr>
        </p:nvSpPr>
        <p:spPr>
          <a:xfrm>
            <a:off x="0" y="211931"/>
            <a:ext cx="9144000" cy="6138067"/>
          </a:xfrm>
          <a:solidFill>
            <a:schemeClr val="bg2"/>
          </a:solidFill>
        </p:spPr>
        <p:txBody>
          <a:bodyPr/>
          <a:lstStyle>
            <a:lvl1pPr algn="ctr">
              <a:defRPr/>
            </a:lvl1pPr>
          </a:lstStyle>
          <a:p>
            <a:br>
              <a:rPr lang="de-CH"/>
            </a:br>
            <a:br>
              <a:rPr lang="de-CH"/>
            </a:br>
            <a:br>
              <a:rPr lang="de-CH"/>
            </a:br>
            <a:br>
              <a:rPr lang="de-CH"/>
            </a:br>
            <a:br>
              <a:rPr lang="de-CH"/>
            </a:br>
            <a:endParaRPr lang="de-CH"/>
          </a:p>
        </p:txBody>
      </p:sp>
      <p:sp>
        <p:nvSpPr>
          <p:cNvPr id="4" name="Datumsplatzhalter 3"/>
          <p:cNvSpPr>
            <a:spLocks noGrp="1"/>
          </p:cNvSpPr>
          <p:nvPr>
            <p:ph type="dt" sz="half" idx="10"/>
          </p:nvPr>
        </p:nvSpPr>
        <p:spPr/>
        <p:txBody>
          <a:bodyPr/>
          <a:lstStyle/>
          <a:p>
            <a:fld id="{291B0941-5907-4799-9074-CEEF93593D83}" type="datetime1">
              <a:rPr lang="de-CH" smtClean="0"/>
              <a:t>05.12.2022</a:t>
            </a:fld>
            <a:endParaRPr lang="de-CH"/>
          </a:p>
        </p:txBody>
      </p:sp>
      <p:sp>
        <p:nvSpPr>
          <p:cNvPr id="5" name="Fußzeilenplatzhalter 4"/>
          <p:cNvSpPr>
            <a:spLocks noGrp="1"/>
          </p:cNvSpPr>
          <p:nvPr>
            <p:ph type="ftr" sz="quarter" idx="11"/>
          </p:nvPr>
        </p:nvSpPr>
        <p:spPr/>
        <p:txBody>
          <a:bodyPr/>
          <a:lstStyle/>
          <a:p>
            <a:r>
              <a:rPr lang="en-US"/>
              <a:t>SOR4D Information meeting, 8.3.2022</a:t>
            </a:r>
            <a:endParaRPr lang="de-CH"/>
          </a:p>
        </p:txBody>
      </p:sp>
      <p:sp>
        <p:nvSpPr>
          <p:cNvPr id="6" name="Foliennummernplatzhalter 5"/>
          <p:cNvSpPr>
            <a:spLocks noGrp="1"/>
          </p:cNvSpPr>
          <p:nvPr>
            <p:ph type="sldNum" sz="quarter" idx="12"/>
          </p:nvPr>
        </p:nvSpPr>
        <p:spPr/>
        <p:txBody>
          <a:bodyPr/>
          <a:lstStyle/>
          <a:p>
            <a:fld id="{442AD375-037F-43D0-B059-5172DA06796A}" type="slidenum">
              <a:rPr lang="de-CH" smtClean="0"/>
              <a:t>‹Nr.›</a:t>
            </a:fld>
            <a:endParaRPr lang="de-CH"/>
          </a:p>
        </p:txBody>
      </p:sp>
      <p:sp>
        <p:nvSpPr>
          <p:cNvPr id="9" name="Textplatzhalter 8"/>
          <p:cNvSpPr>
            <a:spLocks noGrp="1"/>
          </p:cNvSpPr>
          <p:nvPr>
            <p:ph type="body" sz="quarter" idx="13" hasCustomPrompt="1"/>
          </p:nvPr>
        </p:nvSpPr>
        <p:spPr>
          <a:xfrm>
            <a:off x="611188" y="3623733"/>
            <a:ext cx="5545137" cy="1821392"/>
          </a:xfrm>
          <a:solidFill>
            <a:srgbClr val="FFFFFF">
              <a:alpha val="85098"/>
            </a:srgbClr>
          </a:solidFill>
        </p:spPr>
        <p:txBody>
          <a:bodyPr lIns="252000" tIns="180000" rIns="144000" bIns="180000"/>
          <a:lstStyle>
            <a:lvl1pPr>
              <a:lnSpc>
                <a:spcPct val="100000"/>
              </a:lnSpc>
              <a:defRPr sz="3200">
                <a:latin typeface="Arial" panose="020B0604020202020204" pitchFamily="34" charset="0"/>
                <a:cs typeface="Arial" panose="020B0604020202020204" pitchFamily="34" charset="0"/>
              </a:defRPr>
            </a:lvl1pPr>
            <a:lvl2pPr>
              <a:lnSpc>
                <a:spcPct val="100000"/>
              </a:lnSpc>
              <a:defRPr sz="3200">
                <a:latin typeface="LinoLetter Roman" panose="02000503060000020004" pitchFamily="2" charset="0"/>
              </a:defRPr>
            </a:lvl2pPr>
            <a:lvl3pPr>
              <a:lnSpc>
                <a:spcPct val="100000"/>
              </a:lnSpc>
              <a:defRPr sz="3200">
                <a:latin typeface="LinoLetter Roman" panose="02000503060000020004" pitchFamily="2" charset="0"/>
              </a:defRPr>
            </a:lvl3pPr>
            <a:lvl4pPr>
              <a:lnSpc>
                <a:spcPct val="100000"/>
              </a:lnSpc>
              <a:defRPr sz="3200">
                <a:latin typeface="LinoLetter Roman" panose="02000503060000020004" pitchFamily="2" charset="0"/>
              </a:defRPr>
            </a:lvl4pPr>
            <a:lvl5pPr>
              <a:lnSpc>
                <a:spcPct val="100000"/>
              </a:lnSpc>
              <a:defRPr sz="3200">
                <a:latin typeface="LinoLetter Roman" panose="02000503060000020004" pitchFamily="2" charset="0"/>
              </a:defRPr>
            </a:lvl5pPr>
          </a:lstStyle>
          <a:p>
            <a:pPr lvl="0"/>
            <a:r>
              <a:rPr lang="de-DE"/>
              <a:t>Statement durch Klicken hinzufügen</a:t>
            </a:r>
            <a:endParaRPr lang="de-CH"/>
          </a:p>
        </p:txBody>
      </p:sp>
    </p:spTree>
    <p:extLst>
      <p:ext uri="{BB962C8B-B14F-4D97-AF65-F5344CB8AC3E}">
        <p14:creationId xmlns:p14="http://schemas.microsoft.com/office/powerpoint/2010/main" val="1038944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BDC9F1-4410-4B60-889C-C5F29C3B6EEF}" type="datetime1">
              <a:rPr lang="de-CH" smtClean="0"/>
              <a:t>05.12.2022</a:t>
            </a:fld>
            <a:endParaRPr lang="de-CH"/>
          </a:p>
        </p:txBody>
      </p:sp>
      <p:sp>
        <p:nvSpPr>
          <p:cNvPr id="3" name="Fußzeilenplatzhalter 2"/>
          <p:cNvSpPr>
            <a:spLocks noGrp="1"/>
          </p:cNvSpPr>
          <p:nvPr>
            <p:ph type="ftr" sz="quarter" idx="11"/>
          </p:nvPr>
        </p:nvSpPr>
        <p:spPr/>
        <p:txBody>
          <a:bodyPr/>
          <a:lstStyle/>
          <a:p>
            <a:r>
              <a:rPr lang="en-US"/>
              <a:t>SOR4D Information meeting, 8.3.2022</a:t>
            </a:r>
            <a:endParaRPr lang="de-CH"/>
          </a:p>
        </p:txBody>
      </p:sp>
      <p:sp>
        <p:nvSpPr>
          <p:cNvPr id="4" name="Foliennummernplatzhalter 3"/>
          <p:cNvSpPr>
            <a:spLocks noGrp="1"/>
          </p:cNvSpPr>
          <p:nvPr>
            <p:ph type="sldNum" sz="quarter" idx="12"/>
          </p:nvPr>
        </p:nvSpPr>
        <p:spPr/>
        <p:txBody>
          <a:bodyPr/>
          <a:lstStyle/>
          <a:p>
            <a:fld id="{442AD375-037F-43D0-B059-5172DA06796A}" type="slidenum">
              <a:rPr lang="de-CH" smtClean="0"/>
              <a:t>‹Nr.›</a:t>
            </a:fld>
            <a:endParaRPr lang="de-CH"/>
          </a:p>
        </p:txBody>
      </p:sp>
    </p:spTree>
    <p:extLst>
      <p:ext uri="{BB962C8B-B14F-4D97-AF65-F5344CB8AC3E}">
        <p14:creationId xmlns:p14="http://schemas.microsoft.com/office/powerpoint/2010/main" val="4005446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el und Text 1s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B36972-5B78-4D45-B17C-8D7BB76AB95C}"/>
              </a:ext>
            </a:extLst>
          </p:cNvPr>
          <p:cNvSpPr>
            <a:spLocks noGrp="1"/>
          </p:cNvSpPr>
          <p:nvPr>
            <p:ph type="title"/>
          </p:nvPr>
        </p:nvSpPr>
        <p:spPr/>
        <p:txBody>
          <a:bodyPr/>
          <a:lstStyle/>
          <a:p>
            <a:r>
              <a:rPr lang="de-DE"/>
              <a:t>Titelmasterformat durch Klicken bearbeiten</a:t>
            </a:r>
            <a:endParaRPr lang="en-GB"/>
          </a:p>
        </p:txBody>
      </p:sp>
      <p:sp>
        <p:nvSpPr>
          <p:cNvPr id="8" name="Textplatzhalter 7">
            <a:extLst>
              <a:ext uri="{FF2B5EF4-FFF2-40B4-BE49-F238E27FC236}">
                <a16:creationId xmlns:a16="http://schemas.microsoft.com/office/drawing/2014/main" id="{F50B95C8-A3D7-4986-B9AA-7D64F5AF54F6}"/>
              </a:ext>
            </a:extLst>
          </p:cNvPr>
          <p:cNvSpPr>
            <a:spLocks noGrp="1"/>
          </p:cNvSpPr>
          <p:nvPr>
            <p:ph type="body" sz="quarter" idx="13"/>
          </p:nvPr>
        </p:nvSpPr>
        <p:spPr>
          <a:xfrm>
            <a:off x="359569" y="1808163"/>
            <a:ext cx="8424863" cy="4213225"/>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9" name="Foliennummernplatzhalter 8">
            <a:extLst>
              <a:ext uri="{FF2B5EF4-FFF2-40B4-BE49-F238E27FC236}">
                <a16:creationId xmlns:a16="http://schemas.microsoft.com/office/drawing/2014/main" id="{BD6B1742-4D1F-47FF-9A10-80FDD20EF6C6}"/>
              </a:ext>
            </a:extLst>
          </p:cNvPr>
          <p:cNvSpPr>
            <a:spLocks noGrp="1"/>
          </p:cNvSpPr>
          <p:nvPr>
            <p:ph type="sldNum" sz="quarter" idx="14"/>
          </p:nvPr>
        </p:nvSpPr>
        <p:spPr/>
        <p:txBody>
          <a:bodyPr/>
          <a:lstStyle/>
          <a:p>
            <a:fld id="{476BE59D-4918-439E-9CBF-5840B2847889}" type="slidenum">
              <a:rPr lang="en-GB" smtClean="0"/>
              <a:pPr/>
              <a:t>‹Nr.›</a:t>
            </a:fld>
            <a:endParaRPr lang="en-GB"/>
          </a:p>
        </p:txBody>
      </p:sp>
    </p:spTree>
    <p:extLst>
      <p:ext uri="{BB962C8B-B14F-4D97-AF65-F5344CB8AC3E}">
        <p14:creationId xmlns:p14="http://schemas.microsoft.com/office/powerpoint/2010/main" val="3069033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el 1"/>
          <p:cNvSpPr>
            <a:spLocks noGrp="1"/>
          </p:cNvSpPr>
          <p:nvPr>
            <p:ph type="title"/>
          </p:nvPr>
        </p:nvSpPr>
        <p:spPr>
          <a:xfrm>
            <a:off x="1350964" y="622300"/>
            <a:ext cx="7412037" cy="896938"/>
          </a:xfrm>
        </p:spPr>
        <p:txBody>
          <a:bodyPr/>
          <a:lstStyle/>
          <a:p>
            <a:r>
              <a:rPr lang="fr-FR"/>
              <a:t>Modifiez le style du titre</a:t>
            </a:r>
            <a:endParaRPr lang="de-DE"/>
          </a:p>
        </p:txBody>
      </p:sp>
      <p:sp>
        <p:nvSpPr>
          <p:cNvPr id="3" name="Inhaltsplatzhalter 2"/>
          <p:cNvSpPr>
            <a:spLocks noGrp="1"/>
          </p:cNvSpPr>
          <p:nvPr>
            <p:ph idx="1"/>
          </p:nvPr>
        </p:nvSpPr>
        <p:spPr>
          <a:xfrm>
            <a:off x="1354666" y="1652400"/>
            <a:ext cx="7403042" cy="4356100"/>
          </a:xfrm>
        </p:spPr>
        <p:txBody>
          <a:bodyPr/>
          <a:lstStyle>
            <a:lvl1pPr marL="0" indent="0">
              <a:buNone/>
              <a:defRPr/>
            </a:lvl1pPr>
            <a:lvl2pPr marL="0" indent="0">
              <a:buNone/>
              <a:defRPr/>
            </a:lvl2pPr>
            <a:lvl3pPr marL="0" indent="0">
              <a:buNone/>
              <a:defRPr/>
            </a:lvl3pPr>
            <a:lvl4pPr marL="0" indent="0">
              <a:buNone/>
              <a:defRPr/>
            </a:lvl4pPr>
            <a:lvl5pPr marL="0" indent="0">
              <a:buNone/>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Datumsplatzhalter 3"/>
          <p:cNvSpPr>
            <a:spLocks noGrp="1"/>
          </p:cNvSpPr>
          <p:nvPr>
            <p:ph type="dt" sz="half" idx="10"/>
          </p:nvPr>
        </p:nvSpPr>
        <p:spPr/>
        <p:txBody>
          <a:bodyPr/>
          <a:lstStyle/>
          <a:p>
            <a:fld id="{8A788B1C-E416-47A0-B7AE-B2312D4A5696}" type="datetime1">
              <a:rPr lang="de-CH" smtClean="0"/>
              <a:t>05.12.2022</a:t>
            </a:fld>
            <a:endParaRPr lang="en-GB"/>
          </a:p>
        </p:txBody>
      </p:sp>
      <p:sp>
        <p:nvSpPr>
          <p:cNvPr id="5" name="Fußzeilenplatzhalter 4"/>
          <p:cNvSpPr>
            <a:spLocks noGrp="1"/>
          </p:cNvSpPr>
          <p:nvPr>
            <p:ph type="ftr" sz="quarter" idx="11"/>
          </p:nvPr>
        </p:nvSpPr>
        <p:spPr/>
        <p:txBody>
          <a:bodyPr/>
          <a:lstStyle/>
          <a:p>
            <a:r>
              <a:rPr lang="en-US"/>
              <a:t>SOR4D Information meeting, 8.3.2022</a:t>
            </a:r>
            <a:endParaRPr lang="en-GB"/>
          </a:p>
        </p:txBody>
      </p:sp>
    </p:spTree>
    <p:extLst>
      <p:ext uri="{BB962C8B-B14F-4D97-AF65-F5344CB8AC3E}">
        <p14:creationId xmlns:p14="http://schemas.microsoft.com/office/powerpoint/2010/main" val="251112114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9961" y="519005"/>
            <a:ext cx="8081598" cy="989741"/>
          </a:xfrm>
          <a:prstGeom prst="rect">
            <a:avLst/>
          </a:prstGeom>
        </p:spPr>
        <p:txBody>
          <a:bodyPr vert="horz" lIns="0" tIns="0" rIns="0" bIns="0" rtlCol="0" anchor="t" anchorCtr="0">
            <a:noAutofit/>
          </a:bodyPr>
          <a:lstStyle/>
          <a:p>
            <a:r>
              <a:rPr lang="de-DE"/>
              <a:t>Titelmasterformat durch Klicken bearbeiten</a:t>
            </a:r>
            <a:endParaRPr lang="de-CH"/>
          </a:p>
        </p:txBody>
      </p:sp>
      <p:sp>
        <p:nvSpPr>
          <p:cNvPr id="3" name="Textplatzhalter 2"/>
          <p:cNvSpPr>
            <a:spLocks noGrp="1"/>
          </p:cNvSpPr>
          <p:nvPr>
            <p:ph type="body" idx="1"/>
          </p:nvPr>
        </p:nvSpPr>
        <p:spPr>
          <a:xfrm>
            <a:off x="529961" y="1989668"/>
            <a:ext cx="8081598" cy="4080932"/>
          </a:xfrm>
          <a:prstGeom prst="rect">
            <a:avLst/>
          </a:prstGeom>
        </p:spPr>
        <p:txBody>
          <a:bodyPr vert="horz" lIns="0" tIns="0" rIns="0" bIns="0" rtlCol="0">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2"/>
          </p:nvPr>
        </p:nvSpPr>
        <p:spPr>
          <a:xfrm>
            <a:off x="529961" y="6522790"/>
            <a:ext cx="1135038" cy="144016"/>
          </a:xfrm>
          <a:prstGeom prst="rect">
            <a:avLst/>
          </a:prstGeom>
        </p:spPr>
        <p:txBody>
          <a:bodyPr vert="horz" lIns="0" tIns="0" rIns="91440" bIns="0" rtlCol="0" anchor="t" anchorCtr="0"/>
          <a:lstStyle>
            <a:lvl1pPr algn="l">
              <a:defRPr sz="1000">
                <a:solidFill>
                  <a:schemeClr val="tx1"/>
                </a:solidFill>
                <a:latin typeface="Arial" panose="020B0604020202020204" pitchFamily="34" charset="0"/>
                <a:cs typeface="Arial" panose="020B0604020202020204" pitchFamily="34" charset="0"/>
              </a:defRPr>
            </a:lvl1pPr>
          </a:lstStyle>
          <a:p>
            <a:fld id="{7FE86055-6A7B-4E80-B60E-B0AF2D6DE4A0}" type="datetime1">
              <a:rPr lang="de-CH" smtClean="0"/>
              <a:t>05.12.2022</a:t>
            </a:fld>
            <a:endParaRPr lang="de-CH"/>
          </a:p>
        </p:txBody>
      </p:sp>
      <p:sp>
        <p:nvSpPr>
          <p:cNvPr id="5" name="Fußzeilenplatzhalter 4"/>
          <p:cNvSpPr>
            <a:spLocks noGrp="1"/>
          </p:cNvSpPr>
          <p:nvPr>
            <p:ph type="ftr" sz="quarter" idx="3"/>
          </p:nvPr>
        </p:nvSpPr>
        <p:spPr>
          <a:xfrm>
            <a:off x="1979712" y="6522790"/>
            <a:ext cx="6351612" cy="144016"/>
          </a:xfrm>
          <a:prstGeom prst="rect">
            <a:avLst/>
          </a:prstGeom>
        </p:spPr>
        <p:txBody>
          <a:bodyPr vert="horz" lIns="0" tIns="0" rIns="0" bIns="0" rtlCol="0" anchor="t" anchorCtr="0"/>
          <a:lstStyle>
            <a:lvl1pPr algn="r">
              <a:defRPr sz="1000">
                <a:solidFill>
                  <a:schemeClr val="tx1"/>
                </a:solidFill>
                <a:latin typeface="Arial" panose="020B0604020202020204" pitchFamily="34" charset="0"/>
                <a:cs typeface="Arial" panose="020B0604020202020204" pitchFamily="34" charset="0"/>
              </a:defRPr>
            </a:lvl1pPr>
          </a:lstStyle>
          <a:p>
            <a:r>
              <a:rPr lang="en-US"/>
              <a:t>SOR4D Information meeting, 8.3.2022</a:t>
            </a:r>
            <a:endParaRPr lang="de-CH"/>
          </a:p>
        </p:txBody>
      </p:sp>
      <p:sp>
        <p:nvSpPr>
          <p:cNvPr id="6" name="Foliennummernplatzhalter 5"/>
          <p:cNvSpPr>
            <a:spLocks noGrp="1"/>
          </p:cNvSpPr>
          <p:nvPr>
            <p:ph type="sldNum" sz="quarter" idx="4"/>
          </p:nvPr>
        </p:nvSpPr>
        <p:spPr>
          <a:xfrm>
            <a:off x="8464649" y="6522962"/>
            <a:ext cx="427831" cy="143844"/>
          </a:xfrm>
          <a:prstGeom prst="rect">
            <a:avLst/>
          </a:prstGeom>
        </p:spPr>
        <p:txBody>
          <a:bodyPr vert="horz" lIns="0" tIns="0" rIns="91440" bIns="0" rtlCol="0" anchor="t" anchorCtr="0"/>
          <a:lstStyle>
            <a:lvl1pPr algn="l">
              <a:defRPr sz="1000">
                <a:solidFill>
                  <a:schemeClr val="tx1"/>
                </a:solidFill>
                <a:latin typeface="Arial" panose="020B0604020202020204" pitchFamily="34" charset="0"/>
                <a:cs typeface="Arial" panose="020B0604020202020204" pitchFamily="34" charset="0"/>
              </a:defRPr>
            </a:lvl1pPr>
          </a:lstStyle>
          <a:p>
            <a:fld id="{442AD375-037F-43D0-B059-5172DA06796A}" type="slidenum">
              <a:rPr lang="de-CH" smtClean="0"/>
              <a:pPr/>
              <a:t>‹Nr.›</a:t>
            </a:fld>
            <a:endParaRPr lang="de-CH"/>
          </a:p>
        </p:txBody>
      </p:sp>
      <p:sp>
        <p:nvSpPr>
          <p:cNvPr id="9" name="Rechteck 8"/>
          <p:cNvSpPr/>
          <p:nvPr userDrawn="1"/>
        </p:nvSpPr>
        <p:spPr>
          <a:xfrm>
            <a:off x="0" y="0"/>
            <a:ext cx="9144000" cy="216000"/>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1" name="Textfeld 10"/>
          <p:cNvSpPr txBox="1"/>
          <p:nvPr userDrawn="1"/>
        </p:nvSpPr>
        <p:spPr>
          <a:xfrm>
            <a:off x="8376518" y="6522790"/>
            <a:ext cx="72008" cy="153888"/>
          </a:xfrm>
          <a:prstGeom prst="rect">
            <a:avLst/>
          </a:prstGeom>
          <a:noFill/>
        </p:spPr>
        <p:txBody>
          <a:bodyPr wrap="square" lIns="0" tIns="0" rIns="0" bIns="0" rtlCol="0">
            <a:spAutoFit/>
          </a:bodyPr>
          <a:lstStyle/>
          <a:p>
            <a:r>
              <a:rPr lang="de-CH" sz="1000">
                <a:latin typeface="+mj-lt"/>
              </a:rPr>
              <a:t>|</a:t>
            </a:r>
          </a:p>
        </p:txBody>
      </p:sp>
      <p:pic>
        <p:nvPicPr>
          <p:cNvPr id="15" name="Grafik 1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31510" y="6291475"/>
            <a:ext cx="8080049" cy="38073"/>
          </a:xfrm>
          <a:prstGeom prst="rect">
            <a:avLst/>
          </a:prstGeom>
        </p:spPr>
      </p:pic>
    </p:spTree>
    <p:extLst>
      <p:ext uri="{BB962C8B-B14F-4D97-AF65-F5344CB8AC3E}">
        <p14:creationId xmlns:p14="http://schemas.microsoft.com/office/powerpoint/2010/main" val="1011663896"/>
      </p:ext>
    </p:extLst>
  </p:cSld>
  <p:clrMap bg1="lt1" tx1="dk1" bg2="lt2" tx2="dk2" accent1="accent1" accent2="accent2" accent3="accent3" accent4="accent4" accent5="accent5" accent6="accent6" hlink="hlink" folHlink="folHlink"/>
  <p:sldLayoutIdLst>
    <p:sldLayoutId id="2147483667" r:id="rId1"/>
    <p:sldLayoutId id="2147483659" r:id="rId2"/>
    <p:sldLayoutId id="2147483665" r:id="rId3"/>
    <p:sldLayoutId id="2147483666" r:id="rId4"/>
    <p:sldLayoutId id="2147483664" r:id="rId5"/>
    <p:sldLayoutId id="2147483670" r:id="rId6"/>
    <p:sldLayoutId id="2147483696" r:id="rId7"/>
  </p:sldLayoutIdLst>
  <p:hf hdr="0" dt="0"/>
  <p:txStyles>
    <p:titleStyle>
      <a:lvl1pPr algn="l" defTabSz="914400" rtl="0" eaLnBrk="1" latinLnBrk="0" hangingPunct="1">
        <a:lnSpc>
          <a:spcPct val="10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20000"/>
        </a:lnSpc>
        <a:spcBef>
          <a:spcPts val="0"/>
        </a:spcBef>
        <a:buFont typeface="Symbol" panose="05050102010706020507" pitchFamily="18" charset="2"/>
        <a:buNone/>
        <a:defRPr sz="2400" kern="1200">
          <a:solidFill>
            <a:schemeClr val="tx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20000"/>
        </a:lnSpc>
        <a:spcBef>
          <a:spcPts val="0"/>
        </a:spcBef>
        <a:buFont typeface="Symbol" panose="05050102010706020507" pitchFamily="18" charset="2"/>
        <a:buChar char="-"/>
        <a:defRPr sz="2400" kern="1200" baseline="0">
          <a:solidFill>
            <a:schemeClr val="tx1"/>
          </a:solidFill>
          <a:latin typeface="Arial" panose="020B0604020202020204" pitchFamily="34" charset="0"/>
          <a:ea typeface="+mn-ea"/>
          <a:cs typeface="Arial" panose="020B0604020202020204" pitchFamily="34" charset="0"/>
        </a:defRPr>
      </a:lvl2pPr>
      <a:lvl3pPr marL="432000" indent="-216000" algn="l" defTabSz="914400" rtl="0" eaLnBrk="1" latinLnBrk="0" hangingPunct="1">
        <a:lnSpc>
          <a:spcPct val="120000"/>
        </a:lnSpc>
        <a:spcBef>
          <a:spcPts val="0"/>
        </a:spcBef>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3pPr>
      <a:lvl4pPr marL="648000" indent="-216000" algn="l" defTabSz="914400" rtl="0" eaLnBrk="1" latinLnBrk="0" hangingPunct="1">
        <a:lnSpc>
          <a:spcPct val="120000"/>
        </a:lnSpc>
        <a:spcBef>
          <a:spcPts val="0"/>
        </a:spcBef>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4pPr>
      <a:lvl5pPr marL="864000" indent="-216000" algn="l" defTabSz="914400" rtl="0" eaLnBrk="1" latinLnBrk="0" hangingPunct="1">
        <a:lnSpc>
          <a:spcPct val="120000"/>
        </a:lnSpc>
        <a:spcBef>
          <a:spcPts val="0"/>
        </a:spcBef>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8" Type="http://schemas.openxmlformats.org/officeDocument/2006/relationships/hyperlink" Target="https://www.bfh.ch/de/forschung/referenzprojekte/pinoy-tannin/" TargetMode="External"/><Relationship Id="rId3" Type="http://schemas.openxmlformats.org/officeDocument/2006/relationships/hyperlink" Target="https://www.bfh.ch/de/forschung/referenzprojekte/cocoboards/" TargetMode="External"/><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hyperlink" Target="http://knowledge-for-peace.or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hyperlink" Target="http://knowledge-for-peace.org/" TargetMode="External"/><Relationship Id="rId7"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p.unil.ch/pmp/" TargetMode="Externa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hyperlink" Target="https://www.opal-project.org/" TargetMode="External"/><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hyperlink" Target="https://www.sor4d.ch/"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CH" dirty="0"/>
              <a:t>SOR4D </a:t>
            </a:r>
            <a:r>
              <a:rPr lang="de-CH" dirty="0" err="1"/>
              <a:t>programme</a:t>
            </a:r>
            <a:br>
              <a:rPr lang="de-CH" dirty="0"/>
            </a:br>
            <a:r>
              <a:rPr lang="de-CH" dirty="0"/>
              <a:t>Information </a:t>
            </a:r>
            <a:r>
              <a:rPr lang="de-CH" dirty="0" err="1"/>
              <a:t>meeting</a:t>
            </a:r>
            <a:r>
              <a:rPr lang="de-CH" dirty="0"/>
              <a:t> 	</a:t>
            </a:r>
          </a:p>
        </p:txBody>
      </p:sp>
      <p:sp>
        <p:nvSpPr>
          <p:cNvPr id="3" name="Untertitel 2"/>
          <p:cNvSpPr>
            <a:spLocks noGrp="1"/>
          </p:cNvSpPr>
          <p:nvPr>
            <p:ph type="subTitle" idx="1"/>
          </p:nvPr>
        </p:nvSpPr>
        <p:spPr>
          <a:xfrm>
            <a:off x="539552" y="5089257"/>
            <a:ext cx="4787822" cy="317630"/>
          </a:xfrm>
        </p:spPr>
        <p:txBody>
          <a:bodyPr/>
          <a:lstStyle/>
          <a:p>
            <a:r>
              <a:rPr lang="de-CH" dirty="0"/>
              <a:t>05 </a:t>
            </a:r>
            <a:r>
              <a:rPr lang="de-CH" dirty="0" err="1"/>
              <a:t>December</a:t>
            </a:r>
            <a:r>
              <a:rPr lang="de-CH" dirty="0"/>
              <a:t> 2022, 14:00-15:30h CET, online</a:t>
            </a:r>
          </a:p>
        </p:txBody>
      </p:sp>
    </p:spTree>
    <p:extLst>
      <p:ext uri="{BB962C8B-B14F-4D97-AF65-F5344CB8AC3E}">
        <p14:creationId xmlns:p14="http://schemas.microsoft.com/office/powerpoint/2010/main" val="388956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Agenda</a:t>
            </a:r>
          </a:p>
        </p:txBody>
      </p:sp>
      <p:graphicFrame>
        <p:nvGraphicFramePr>
          <p:cNvPr id="7" name="Tabelle 6"/>
          <p:cNvGraphicFramePr>
            <a:graphicFrameLocks noGrp="1"/>
          </p:cNvGraphicFramePr>
          <p:nvPr>
            <p:extLst>
              <p:ext uri="{D42A27DB-BD31-4B8C-83A1-F6EECF244321}">
                <p14:modId xmlns:p14="http://schemas.microsoft.com/office/powerpoint/2010/main" val="3094681481"/>
              </p:ext>
            </p:extLst>
          </p:nvPr>
        </p:nvGraphicFramePr>
        <p:xfrm>
          <a:off x="529960" y="1320836"/>
          <a:ext cx="8081599" cy="3277026"/>
        </p:xfrm>
        <a:graphic>
          <a:graphicData uri="http://schemas.openxmlformats.org/drawingml/2006/table">
            <a:tbl>
              <a:tblPr firstRow="1" firstCol="1" bandRow="1"/>
              <a:tblGrid>
                <a:gridCol w="5623037">
                  <a:extLst>
                    <a:ext uri="{9D8B030D-6E8A-4147-A177-3AD203B41FA5}">
                      <a16:colId xmlns:a16="http://schemas.microsoft.com/office/drawing/2014/main" val="3249715629"/>
                    </a:ext>
                  </a:extLst>
                </a:gridCol>
                <a:gridCol w="2458562">
                  <a:extLst>
                    <a:ext uri="{9D8B030D-6E8A-4147-A177-3AD203B41FA5}">
                      <a16:colId xmlns:a16="http://schemas.microsoft.com/office/drawing/2014/main" val="1155861406"/>
                    </a:ext>
                  </a:extLst>
                </a:gridCol>
              </a:tblGrid>
              <a:tr h="316716">
                <a:tc>
                  <a:txBody>
                    <a:bodyPr/>
                    <a:lstStyle/>
                    <a:p>
                      <a:pPr>
                        <a:lnSpc>
                          <a:spcPct val="100000"/>
                        </a:lnSpc>
                        <a:spcAft>
                          <a:spcPts val="0"/>
                        </a:spcAft>
                      </a:pPr>
                      <a:r>
                        <a:rPr lang="en-GB" sz="1800" b="1">
                          <a:effectLst/>
                          <a:latin typeface="Arial" panose="020B0604020202020204" pitchFamily="34" charset="0"/>
                          <a:ea typeface="Arial" panose="020B0604020202020204" pitchFamily="34" charset="0"/>
                          <a:cs typeface="Times New Roman" panose="02020603050405020304" pitchFamily="18" charset="0"/>
                        </a:rPr>
                        <a:t>Item</a:t>
                      </a:r>
                      <a:endParaRPr lang="en-US" sz="2000">
                        <a:effectLst/>
                        <a:latin typeface="Arial" panose="020B0604020202020204" pitchFamily="34" charset="0"/>
                        <a:ea typeface="Arial" panose="020B0604020202020204" pitchFamily="34" charset="0"/>
                        <a:cs typeface="Times New Roman" panose="02020603050405020304" pitchFamily="18" charset="0"/>
                      </a:endParaRPr>
                    </a:p>
                  </a:txBody>
                  <a:tcPr marL="0" marR="107950" marT="28575" marB="36195">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GB" sz="1800" b="1" dirty="0">
                          <a:effectLst/>
                          <a:latin typeface="Arial" panose="020B0604020202020204" pitchFamily="34" charset="0"/>
                          <a:ea typeface="Arial" panose="020B0604020202020204" pitchFamily="34" charset="0"/>
                          <a:cs typeface="Times New Roman" panose="02020603050405020304" pitchFamily="18" charset="0"/>
                        </a:rPr>
                        <a:t>Who</a:t>
                      </a:r>
                      <a:endParaRPr lang="en-US" sz="2000" dirty="0">
                        <a:effectLst/>
                        <a:latin typeface="Arial" panose="020B0604020202020204" pitchFamily="34" charset="0"/>
                        <a:ea typeface="Arial" panose="020B0604020202020204" pitchFamily="34" charset="0"/>
                        <a:cs typeface="Times New Roman" panose="02020603050405020304" pitchFamily="18" charset="0"/>
                      </a:endParaRPr>
                    </a:p>
                  </a:txBody>
                  <a:tcPr marL="0" marR="107950" marT="28575" marB="36195">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287924"/>
                  </a:ext>
                </a:extLst>
              </a:tr>
              <a:tr h="1036746">
                <a:tc>
                  <a:txBody>
                    <a:bodyPr/>
                    <a:lstStyle/>
                    <a:p>
                      <a:pPr>
                        <a:lnSpc>
                          <a:spcPct val="100000"/>
                        </a:lnSpc>
                        <a:spcAft>
                          <a:spcPts val="0"/>
                        </a:spcAft>
                      </a:pPr>
                      <a:r>
                        <a:rPr lang="en-GB" sz="1800">
                          <a:effectLst/>
                          <a:latin typeface="Arial" panose="020B0604020202020204" pitchFamily="34" charset="0"/>
                          <a:ea typeface="Arial" panose="020B0604020202020204" pitchFamily="34" charset="0"/>
                          <a:cs typeface="Times New Roman" panose="02020603050405020304" pitchFamily="18" charset="0"/>
                        </a:rPr>
                        <a:t>Presentation</a:t>
                      </a:r>
                      <a:r>
                        <a:rPr lang="en-GB" sz="1800" baseline="0">
                          <a:effectLst/>
                          <a:latin typeface="Arial" panose="020B0604020202020204" pitchFamily="34" charset="0"/>
                          <a:ea typeface="Arial" panose="020B0604020202020204" pitchFamily="34" charset="0"/>
                          <a:cs typeface="Times New Roman" panose="02020603050405020304" pitchFamily="18" charset="0"/>
                        </a:rPr>
                        <a:t> of k</a:t>
                      </a:r>
                      <a:r>
                        <a:rPr lang="en-GB" sz="1800">
                          <a:effectLst/>
                          <a:latin typeface="Arial" panose="020B0604020202020204" pitchFamily="34" charset="0"/>
                          <a:ea typeface="Arial" panose="020B0604020202020204" pitchFamily="34" charset="0"/>
                          <a:cs typeface="Times New Roman" panose="02020603050405020304" pitchFamily="18" charset="0"/>
                        </a:rPr>
                        <a:t>ey characteristics of the SOR4D programme and funding</a:t>
                      </a:r>
                      <a:endParaRPr lang="en-US" sz="2000">
                        <a:effectLst/>
                        <a:latin typeface="Arial" panose="020B0604020202020204" pitchFamily="34" charset="0"/>
                        <a:ea typeface="Arial" panose="020B0604020202020204" pitchFamily="34" charset="0"/>
                        <a:cs typeface="Times New Roman" panose="02020603050405020304" pitchFamily="18" charset="0"/>
                      </a:endParaRPr>
                    </a:p>
                  </a:txBody>
                  <a:tcPr marL="0" marR="107950" marT="28575" marB="36195">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Arial" panose="020B0604020202020204" pitchFamily="34" charset="0"/>
                          <a:cs typeface="Times New Roman" panose="02020603050405020304" pitchFamily="18" charset="0"/>
                        </a:rPr>
                        <a:t>David Svarin</a:t>
                      </a:r>
                    </a:p>
                    <a:p>
                      <a:pPr>
                        <a:lnSpc>
                          <a:spcPct val="100000"/>
                        </a:lnSpc>
                        <a:spcAft>
                          <a:spcPts val="0"/>
                        </a:spcAft>
                      </a:pPr>
                      <a:endParaRPr lang="en-US" sz="2000" dirty="0">
                        <a:effectLst/>
                        <a:latin typeface="Arial" panose="020B0604020202020204" pitchFamily="34" charset="0"/>
                        <a:ea typeface="Arial" panose="020B0604020202020204" pitchFamily="34" charset="0"/>
                        <a:cs typeface="Times New Roman" panose="02020603050405020304" pitchFamily="18" charset="0"/>
                      </a:endParaRPr>
                    </a:p>
                  </a:txBody>
                  <a:tcPr marL="0" marR="107950" marT="28575" marB="36195">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5432161"/>
                  </a:ext>
                </a:extLst>
              </a:tr>
              <a:tr h="548865">
                <a:tc>
                  <a:txBody>
                    <a:bodyPr/>
                    <a:lstStyle/>
                    <a:p>
                      <a:pPr>
                        <a:lnSpc>
                          <a:spcPct val="100000"/>
                        </a:lnSpc>
                        <a:spcAft>
                          <a:spcPts val="0"/>
                        </a:spcAft>
                      </a:pPr>
                      <a:r>
                        <a:rPr lang="en-GB" sz="1800">
                          <a:effectLst/>
                          <a:latin typeface="Arial" panose="020B0604020202020204" pitchFamily="34" charset="0"/>
                          <a:ea typeface="Arial" panose="020B0604020202020204" pitchFamily="34" charset="0"/>
                          <a:cs typeface="Times New Roman" panose="02020603050405020304" pitchFamily="18" charset="0"/>
                        </a:rPr>
                        <a:t>Your questions</a:t>
                      </a:r>
                      <a:r>
                        <a:rPr lang="en-GB" sz="1800" baseline="0">
                          <a:effectLst/>
                          <a:latin typeface="Arial" panose="020B0604020202020204" pitchFamily="34" charset="0"/>
                          <a:ea typeface="Arial" panose="020B0604020202020204" pitchFamily="34" charset="0"/>
                          <a:cs typeface="Times New Roman" panose="02020603050405020304" pitchFamily="18" charset="0"/>
                        </a:rPr>
                        <a:t> and our answers</a:t>
                      </a:r>
                      <a:endParaRPr lang="en-US" sz="2000">
                        <a:effectLst/>
                        <a:latin typeface="Arial" panose="020B0604020202020204" pitchFamily="34" charset="0"/>
                        <a:ea typeface="Arial" panose="020B0604020202020204" pitchFamily="34" charset="0"/>
                        <a:cs typeface="Times New Roman" panose="02020603050405020304" pitchFamily="18" charset="0"/>
                      </a:endParaRPr>
                    </a:p>
                  </a:txBody>
                  <a:tcPr marL="0" marR="107950" marT="28575" marB="36195">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GB" sz="1800" dirty="0">
                          <a:effectLst/>
                          <a:latin typeface="Arial" panose="020B0604020202020204" pitchFamily="34" charset="0"/>
                          <a:ea typeface="Arial" panose="020B0604020202020204" pitchFamily="34" charset="0"/>
                          <a:cs typeface="Times New Roman" panose="02020603050405020304" pitchFamily="18" charset="0"/>
                        </a:rPr>
                        <a:t>Anne Jores</a:t>
                      </a:r>
                    </a:p>
                    <a:p>
                      <a:pPr>
                        <a:lnSpc>
                          <a:spcPct val="100000"/>
                        </a:lnSpc>
                        <a:spcAft>
                          <a:spcPts val="0"/>
                        </a:spcAft>
                      </a:pPr>
                      <a:r>
                        <a:rPr lang="en-GB" sz="1800" dirty="0">
                          <a:effectLst/>
                          <a:latin typeface="Arial" panose="020B0604020202020204" pitchFamily="34" charset="0"/>
                          <a:ea typeface="Arial" panose="020B0604020202020204" pitchFamily="34" charset="0"/>
                          <a:cs typeface="Times New Roman" panose="02020603050405020304" pitchFamily="18" charset="0"/>
                        </a:rPr>
                        <a:t>David Svarin</a:t>
                      </a:r>
                      <a:endParaRPr lang="en-US" sz="2000" dirty="0">
                        <a:effectLst/>
                        <a:latin typeface="Arial" panose="020B0604020202020204" pitchFamily="34" charset="0"/>
                        <a:ea typeface="Arial" panose="020B0604020202020204" pitchFamily="34" charset="0"/>
                        <a:cs typeface="Times New Roman" panose="02020603050405020304" pitchFamily="18" charset="0"/>
                      </a:endParaRPr>
                    </a:p>
                  </a:txBody>
                  <a:tcPr marL="0" marR="107950" marT="28575" marB="36195">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1830568"/>
                  </a:ext>
                </a:extLst>
              </a:tr>
              <a:tr h="548865">
                <a:tc>
                  <a:txBody>
                    <a:bodyPr/>
                    <a:lstStyle/>
                    <a:p>
                      <a:endParaRPr lang="en-GB" sz="2000" kern="1200">
                        <a:solidFill>
                          <a:schemeClr val="tx1"/>
                        </a:solidFill>
                        <a:latin typeface="+mn-lt"/>
                        <a:ea typeface="+mn-ea"/>
                        <a:cs typeface="+mn-cs"/>
                      </a:endParaRPr>
                    </a:p>
                    <a:p>
                      <a:endParaRPr lang="en-GB" sz="2000" kern="1200" dirty="0">
                        <a:solidFill>
                          <a:schemeClr val="tx1"/>
                        </a:solidFill>
                        <a:latin typeface="+mn-lt"/>
                        <a:ea typeface="+mn-ea"/>
                        <a:cs typeface="+mn-cs"/>
                      </a:endParaRPr>
                    </a:p>
                  </a:txBody>
                  <a:tcPr marL="0" marR="107950" marT="28575" marB="36195">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endParaRPr lang="en-US" sz="2000">
                        <a:effectLst/>
                        <a:latin typeface="Arial" panose="020B0604020202020204" pitchFamily="34" charset="0"/>
                        <a:ea typeface="Arial" panose="020B0604020202020204" pitchFamily="34" charset="0"/>
                        <a:cs typeface="Times New Roman" panose="02020603050405020304" pitchFamily="18" charset="0"/>
                      </a:endParaRPr>
                    </a:p>
                  </a:txBody>
                  <a:tcPr marL="0" marR="107950" marT="28575" marB="36195">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1959997"/>
                  </a:ext>
                </a:extLst>
              </a:tr>
              <a:tr h="548865">
                <a:tc gridSpan="2">
                  <a:txBody>
                    <a:bodyPr/>
                    <a:lstStyle/>
                    <a:p>
                      <a:r>
                        <a:rPr lang="en-GB" sz="1800" b="1" kern="1200" dirty="0">
                          <a:solidFill>
                            <a:schemeClr val="tx1"/>
                          </a:solidFill>
                          <a:latin typeface="Arial" panose="020B0604020202020204" pitchFamily="34" charset="0"/>
                          <a:ea typeface="+mn-ea"/>
                          <a:cs typeface="Arial" panose="020B0604020202020204" pitchFamily="34" charset="0"/>
                        </a:rPr>
                        <a:t>Please type your questions in the chat during the presentation. </a:t>
                      </a:r>
                    </a:p>
                    <a:p>
                      <a:r>
                        <a:rPr lang="en-GB" sz="1800" b="1" kern="1200" dirty="0">
                          <a:solidFill>
                            <a:schemeClr val="tx1"/>
                          </a:solidFill>
                          <a:latin typeface="Arial" panose="020B0604020202020204" pitchFamily="34" charset="0"/>
                          <a:ea typeface="+mn-ea"/>
                          <a:cs typeface="Arial" panose="020B0604020202020204" pitchFamily="34" charset="0"/>
                        </a:rPr>
                        <a:t>We will answer them in bundles. </a:t>
                      </a:r>
                    </a:p>
                  </a:txBody>
                  <a:tcPr marL="0" marR="107950" marT="28575" marB="36195">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nSpc>
                          <a:spcPct val="100000"/>
                        </a:lnSpc>
                        <a:spcAft>
                          <a:spcPts val="0"/>
                        </a:spcAft>
                      </a:pPr>
                      <a:endParaRPr lang="en-US" sz="2000">
                        <a:effectLst/>
                        <a:latin typeface="Arial" panose="020B0604020202020204" pitchFamily="34" charset="0"/>
                        <a:ea typeface="Arial" panose="020B0604020202020204" pitchFamily="34" charset="0"/>
                        <a:cs typeface="Times New Roman" panose="02020603050405020304" pitchFamily="18" charset="0"/>
                      </a:endParaRPr>
                    </a:p>
                  </a:txBody>
                  <a:tcPr marL="0" marR="107950" marT="28575" marB="36195">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3536990"/>
                  </a:ext>
                </a:extLst>
              </a:tr>
            </a:tbl>
          </a:graphicData>
        </a:graphic>
      </p:graphicFrame>
      <p:sp>
        <p:nvSpPr>
          <p:cNvPr id="6" name="Fußzeilenplatzhalter 5"/>
          <p:cNvSpPr>
            <a:spLocks noGrp="1"/>
          </p:cNvSpPr>
          <p:nvPr>
            <p:ph type="ftr" sz="quarter" idx="11"/>
          </p:nvPr>
        </p:nvSpPr>
        <p:spPr/>
        <p:txBody>
          <a:bodyPr/>
          <a:lstStyle/>
          <a:p>
            <a:r>
              <a:rPr lang="en-US" dirty="0"/>
              <a:t>SOR4D Information meeting, 5.12.2022</a:t>
            </a:r>
            <a:endParaRPr lang="de-CH" dirty="0"/>
          </a:p>
        </p:txBody>
      </p:sp>
      <p:sp>
        <p:nvSpPr>
          <p:cNvPr id="8" name="Foliennummernplatzhalter 7"/>
          <p:cNvSpPr>
            <a:spLocks noGrp="1"/>
          </p:cNvSpPr>
          <p:nvPr>
            <p:ph type="sldNum" sz="quarter" idx="12"/>
          </p:nvPr>
        </p:nvSpPr>
        <p:spPr/>
        <p:txBody>
          <a:bodyPr/>
          <a:lstStyle/>
          <a:p>
            <a:fld id="{442AD375-037F-43D0-B059-5172DA06796A}" type="slidenum">
              <a:rPr lang="de-CH" smtClean="0"/>
              <a:t>2</a:t>
            </a:fld>
            <a:endParaRPr lang="de-CH"/>
          </a:p>
        </p:txBody>
      </p:sp>
      <p:sp>
        <p:nvSpPr>
          <p:cNvPr id="3" name="Textfeld 2"/>
          <p:cNvSpPr txBox="1"/>
          <p:nvPr/>
        </p:nvSpPr>
        <p:spPr>
          <a:xfrm>
            <a:off x="529960" y="5363310"/>
            <a:ext cx="8200802" cy="553998"/>
          </a:xfrm>
          <a:prstGeom prst="rect">
            <a:avLst/>
          </a:prstGeom>
          <a:noFill/>
        </p:spPr>
        <p:txBody>
          <a:bodyPr wrap="square" lIns="0" tIns="0" rIns="0" bIns="0" rtlCol="0">
            <a:spAutoFit/>
          </a:bodyPr>
          <a:lstStyle/>
          <a:p>
            <a:r>
              <a:rPr lang="en-GB" dirty="0">
                <a:latin typeface="Arial" panose="020B0604020202020204" pitchFamily="34" charset="0"/>
                <a:cs typeface="Arial" panose="020B0604020202020204" pitchFamily="34" charset="0"/>
              </a:rPr>
              <a:t>Meeting end: 15:30h</a:t>
            </a: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1947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835631-2FC9-26C3-8703-C782E6F5BA08}"/>
              </a:ext>
            </a:extLst>
          </p:cNvPr>
          <p:cNvSpPr>
            <a:spLocks noGrp="1"/>
          </p:cNvSpPr>
          <p:nvPr>
            <p:ph type="title"/>
          </p:nvPr>
        </p:nvSpPr>
        <p:spPr/>
        <p:txBody>
          <a:bodyPr/>
          <a:lstStyle/>
          <a:p>
            <a:r>
              <a:rPr lang="en-US" dirty="0"/>
              <a:t>SOR4D website and call document</a:t>
            </a:r>
          </a:p>
        </p:txBody>
      </p:sp>
      <p:pic>
        <p:nvPicPr>
          <p:cNvPr id="7" name="Inhaltsplatzhalter 6">
            <a:extLst>
              <a:ext uri="{FF2B5EF4-FFF2-40B4-BE49-F238E27FC236}">
                <a16:creationId xmlns:a16="http://schemas.microsoft.com/office/drawing/2014/main" id="{A3A78797-C7E0-280A-9342-A5B384E11247}"/>
              </a:ext>
            </a:extLst>
          </p:cNvPr>
          <p:cNvPicPr>
            <a:picLocks noGrp="1" noChangeAspect="1"/>
          </p:cNvPicPr>
          <p:nvPr>
            <p:ph idx="1"/>
          </p:nvPr>
        </p:nvPicPr>
        <p:blipFill>
          <a:blip r:embed="rId3"/>
          <a:stretch>
            <a:fillRect/>
          </a:stretch>
        </p:blipFill>
        <p:spPr>
          <a:xfrm>
            <a:off x="423944" y="1620328"/>
            <a:ext cx="2592729" cy="3617343"/>
          </a:xfrm>
          <a:ln w="28575">
            <a:solidFill>
              <a:schemeClr val="tx1"/>
            </a:solidFill>
          </a:ln>
        </p:spPr>
      </p:pic>
      <p:sp>
        <p:nvSpPr>
          <p:cNvPr id="4" name="Fußzeilenplatzhalter 3">
            <a:extLst>
              <a:ext uri="{FF2B5EF4-FFF2-40B4-BE49-F238E27FC236}">
                <a16:creationId xmlns:a16="http://schemas.microsoft.com/office/drawing/2014/main" id="{7607D8F4-87F7-DEE4-7DC5-430D917E50B2}"/>
              </a:ext>
            </a:extLst>
          </p:cNvPr>
          <p:cNvSpPr>
            <a:spLocks noGrp="1"/>
          </p:cNvSpPr>
          <p:nvPr>
            <p:ph type="ftr" sz="quarter" idx="11"/>
          </p:nvPr>
        </p:nvSpPr>
        <p:spPr/>
        <p:txBody>
          <a:bodyPr/>
          <a:lstStyle/>
          <a:p>
            <a:r>
              <a:rPr lang="en-US"/>
              <a:t>SOR4D Information meeting, 8.3.2022</a:t>
            </a:r>
            <a:endParaRPr lang="de-CH"/>
          </a:p>
        </p:txBody>
      </p:sp>
      <p:sp>
        <p:nvSpPr>
          <p:cNvPr id="5" name="Foliennummernplatzhalter 4">
            <a:extLst>
              <a:ext uri="{FF2B5EF4-FFF2-40B4-BE49-F238E27FC236}">
                <a16:creationId xmlns:a16="http://schemas.microsoft.com/office/drawing/2014/main" id="{C00E2613-48FB-4575-B37B-57BE581DC255}"/>
              </a:ext>
            </a:extLst>
          </p:cNvPr>
          <p:cNvSpPr>
            <a:spLocks noGrp="1"/>
          </p:cNvSpPr>
          <p:nvPr>
            <p:ph type="sldNum" sz="quarter" idx="12"/>
          </p:nvPr>
        </p:nvSpPr>
        <p:spPr/>
        <p:txBody>
          <a:bodyPr/>
          <a:lstStyle/>
          <a:p>
            <a:fld id="{442AD375-037F-43D0-B059-5172DA06796A}" type="slidenum">
              <a:rPr lang="de-CH" smtClean="0"/>
              <a:t>3</a:t>
            </a:fld>
            <a:endParaRPr lang="de-CH"/>
          </a:p>
        </p:txBody>
      </p:sp>
      <p:pic>
        <p:nvPicPr>
          <p:cNvPr id="9" name="Grafik 8">
            <a:extLst>
              <a:ext uri="{FF2B5EF4-FFF2-40B4-BE49-F238E27FC236}">
                <a16:creationId xmlns:a16="http://schemas.microsoft.com/office/drawing/2014/main" id="{5C06B681-B90B-7DB7-4821-ADF28E088228}"/>
              </a:ext>
            </a:extLst>
          </p:cNvPr>
          <p:cNvPicPr>
            <a:picLocks noChangeAspect="1"/>
          </p:cNvPicPr>
          <p:nvPr/>
        </p:nvPicPr>
        <p:blipFill>
          <a:blip r:embed="rId4"/>
          <a:stretch>
            <a:fillRect/>
          </a:stretch>
        </p:blipFill>
        <p:spPr>
          <a:xfrm>
            <a:off x="2799541" y="2403533"/>
            <a:ext cx="5531783" cy="3585506"/>
          </a:xfrm>
          <a:prstGeom prst="rect">
            <a:avLst/>
          </a:prstGeom>
        </p:spPr>
      </p:pic>
      <p:sp>
        <p:nvSpPr>
          <p:cNvPr id="10" name="Textfeld 9">
            <a:extLst>
              <a:ext uri="{FF2B5EF4-FFF2-40B4-BE49-F238E27FC236}">
                <a16:creationId xmlns:a16="http://schemas.microsoft.com/office/drawing/2014/main" id="{DBC8E54B-E19C-C442-A3DF-AB43CE185D18}"/>
              </a:ext>
            </a:extLst>
          </p:cNvPr>
          <p:cNvSpPr txBox="1"/>
          <p:nvPr/>
        </p:nvSpPr>
        <p:spPr>
          <a:xfrm>
            <a:off x="4466895" y="1525252"/>
            <a:ext cx="3119239" cy="492443"/>
          </a:xfrm>
          <a:prstGeom prst="rect">
            <a:avLst/>
          </a:prstGeom>
          <a:noFill/>
        </p:spPr>
        <p:txBody>
          <a:bodyPr wrap="square" lIns="0" tIns="0" rIns="0" bIns="0" rtlCol="0">
            <a:spAutoFit/>
          </a:bodyPr>
          <a:lstStyle/>
          <a:p>
            <a:r>
              <a:rPr lang="en-US" sz="3200" b="1" u="sng" dirty="0">
                <a:solidFill>
                  <a:schemeClr val="accent5">
                    <a:lumMod val="75000"/>
                  </a:schemeClr>
                </a:solidFill>
                <a:latin typeface="Arial" panose="020B0604020202020204" pitchFamily="34" charset="0"/>
                <a:cs typeface="Arial" panose="020B0604020202020204" pitchFamily="34" charset="0"/>
              </a:rPr>
              <a:t>www.sor4d.ch</a:t>
            </a:r>
          </a:p>
        </p:txBody>
      </p:sp>
    </p:spTree>
    <p:extLst>
      <p:ext uri="{BB962C8B-B14F-4D97-AF65-F5344CB8AC3E}">
        <p14:creationId xmlns:p14="http://schemas.microsoft.com/office/powerpoint/2010/main" val="4043540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5581" y="2170585"/>
            <a:ext cx="8081598" cy="1416678"/>
          </a:xfrm>
        </p:spPr>
        <p:txBody>
          <a:bodyPr/>
          <a:lstStyle/>
          <a:p>
            <a:r>
              <a:rPr lang="en-US" sz="3600"/>
              <a:t>Key characteristics of the SOR4D programme</a:t>
            </a:r>
            <a:br>
              <a:rPr lang="en-US"/>
            </a:br>
            <a:endParaRPr lang="en-US"/>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292" y="3964830"/>
            <a:ext cx="2379570" cy="1336377"/>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0205" y="3964830"/>
            <a:ext cx="2392083" cy="1336377"/>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964830"/>
            <a:ext cx="2004564" cy="1336377"/>
          </a:xfrm>
          <a:prstGeom prst="rect">
            <a:avLst/>
          </a:prstGeom>
        </p:spPr>
      </p:pic>
      <p:pic>
        <p:nvPicPr>
          <p:cNvPr id="12" name="Grafik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1601" y="3964831"/>
            <a:ext cx="2004566" cy="1336377"/>
          </a:xfrm>
          <a:prstGeom prst="rect">
            <a:avLst/>
          </a:prstGeom>
        </p:spPr>
      </p:pic>
      <p:pic>
        <p:nvPicPr>
          <p:cNvPr id="13" name="Grafik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51866" y="3964829"/>
            <a:ext cx="1781838" cy="1336378"/>
          </a:xfrm>
          <a:prstGeom prst="rect">
            <a:avLst/>
          </a:prstGeom>
        </p:spPr>
      </p:pic>
      <p:sp>
        <p:nvSpPr>
          <p:cNvPr id="14" name="Fußzeilenplatzhalter 13"/>
          <p:cNvSpPr>
            <a:spLocks noGrp="1"/>
          </p:cNvSpPr>
          <p:nvPr>
            <p:ph type="ftr" sz="quarter" idx="11"/>
          </p:nvPr>
        </p:nvSpPr>
        <p:spPr/>
        <p:txBody>
          <a:bodyPr/>
          <a:lstStyle/>
          <a:p>
            <a:r>
              <a:rPr lang="en-US" dirty="0"/>
              <a:t>SOR4D Information meeting, 5.12.2022</a:t>
            </a:r>
            <a:endParaRPr lang="de-CH" dirty="0"/>
          </a:p>
        </p:txBody>
      </p:sp>
      <p:sp>
        <p:nvSpPr>
          <p:cNvPr id="15" name="Foliennummernplatzhalter 14"/>
          <p:cNvSpPr>
            <a:spLocks noGrp="1"/>
          </p:cNvSpPr>
          <p:nvPr>
            <p:ph type="sldNum" sz="quarter" idx="12"/>
          </p:nvPr>
        </p:nvSpPr>
        <p:spPr/>
        <p:txBody>
          <a:bodyPr/>
          <a:lstStyle/>
          <a:p>
            <a:fld id="{442AD375-037F-43D0-B059-5172DA06796A}" type="slidenum">
              <a:rPr lang="de-CH" smtClean="0"/>
              <a:t>4</a:t>
            </a:fld>
            <a:endParaRPr lang="de-CH"/>
          </a:p>
        </p:txBody>
      </p:sp>
    </p:spTree>
    <p:extLst>
      <p:ext uri="{BB962C8B-B14F-4D97-AF65-F5344CB8AC3E}">
        <p14:creationId xmlns:p14="http://schemas.microsoft.com/office/powerpoint/2010/main" val="247401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a:t>SOR4D Information meeting, 5.12.2022</a:t>
            </a:r>
            <a:endParaRPr lang="de-CH" dirty="0"/>
          </a:p>
        </p:txBody>
      </p:sp>
      <p:sp>
        <p:nvSpPr>
          <p:cNvPr id="5" name="Foliennummernplatzhalter 4"/>
          <p:cNvSpPr>
            <a:spLocks noGrp="1"/>
          </p:cNvSpPr>
          <p:nvPr>
            <p:ph type="sldNum" sz="quarter" idx="12"/>
          </p:nvPr>
        </p:nvSpPr>
        <p:spPr/>
        <p:txBody>
          <a:bodyPr/>
          <a:lstStyle/>
          <a:p>
            <a:fld id="{442AD375-037F-43D0-B059-5172DA06796A}" type="slidenum">
              <a:rPr lang="de-CH" smtClean="0"/>
              <a:t>5</a:t>
            </a:fld>
            <a:endParaRPr lang="de-CH"/>
          </a:p>
        </p:txBody>
      </p:sp>
      <p:sp>
        <p:nvSpPr>
          <p:cNvPr id="6" name="Titel 1"/>
          <p:cNvSpPr>
            <a:spLocks noGrp="1"/>
          </p:cNvSpPr>
          <p:nvPr>
            <p:ph type="title"/>
          </p:nvPr>
        </p:nvSpPr>
        <p:spPr>
          <a:xfrm>
            <a:off x="529961" y="656854"/>
            <a:ext cx="8483411" cy="672704"/>
          </a:xfrm>
        </p:spPr>
        <p:txBody>
          <a:bodyPr/>
          <a:lstStyle/>
          <a:p>
            <a:r>
              <a:rPr lang="en-GB"/>
              <a:t>SOR4D programme goal</a:t>
            </a:r>
          </a:p>
        </p:txBody>
      </p:sp>
      <p:sp>
        <p:nvSpPr>
          <p:cNvPr id="7" name="Inhaltsplatzhalter 2"/>
          <p:cNvSpPr>
            <a:spLocks noGrp="1"/>
          </p:cNvSpPr>
          <p:nvPr>
            <p:ph idx="1"/>
          </p:nvPr>
        </p:nvSpPr>
        <p:spPr>
          <a:xfrm>
            <a:off x="536832" y="2303585"/>
            <a:ext cx="8196255" cy="2476138"/>
          </a:xfrm>
        </p:spPr>
        <p:txBody>
          <a:bodyPr/>
          <a:lstStyle/>
          <a:p>
            <a:r>
              <a:rPr lang="en-GB" sz="1800" dirty="0"/>
              <a:t>The overarching goal is to </a:t>
            </a:r>
            <a:r>
              <a:rPr lang="en-GB" sz="1800" b="1" dirty="0"/>
              <a:t>produce better knowledge, solutions and innovation by needs-driven, transdisciplinary research </a:t>
            </a:r>
            <a:r>
              <a:rPr lang="en-GB" sz="1800" dirty="0"/>
              <a:t>that opens up new ways for advancing sustainable development and reducing poverty in the least developed, low and lower middle-income countries. </a:t>
            </a:r>
          </a:p>
          <a:p>
            <a:endParaRPr lang="en-GB" sz="1800" dirty="0"/>
          </a:p>
          <a:p>
            <a:r>
              <a:rPr lang="en-GB" sz="1800" dirty="0"/>
              <a:t>The SOR4D programme strives to contribute to the implementation of the 2030 Agenda by fostering partnerships, co-creation of knowledge and innovation.  </a:t>
            </a:r>
            <a:endParaRPr lang="en-US" sz="1800" dirty="0"/>
          </a:p>
          <a:p>
            <a:endParaRPr lang="en-GB" sz="2800" dirty="0">
              <a:solidFill>
                <a:srgbClr val="080808"/>
              </a:solidFill>
            </a:endParaRPr>
          </a:p>
        </p:txBody>
      </p:sp>
    </p:spTree>
    <p:extLst>
      <p:ext uri="{BB962C8B-B14F-4D97-AF65-F5344CB8AC3E}">
        <p14:creationId xmlns:p14="http://schemas.microsoft.com/office/powerpoint/2010/main" val="2608027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a:t>SOR4D Information meeting, 5.12.2022</a:t>
            </a:r>
            <a:endParaRPr lang="de-CH" dirty="0"/>
          </a:p>
        </p:txBody>
      </p:sp>
      <p:sp>
        <p:nvSpPr>
          <p:cNvPr id="5" name="Foliennummernplatzhalter 4"/>
          <p:cNvSpPr>
            <a:spLocks noGrp="1"/>
          </p:cNvSpPr>
          <p:nvPr>
            <p:ph type="sldNum" sz="quarter" idx="12"/>
          </p:nvPr>
        </p:nvSpPr>
        <p:spPr/>
        <p:txBody>
          <a:bodyPr/>
          <a:lstStyle/>
          <a:p>
            <a:fld id="{442AD375-037F-43D0-B059-5172DA06796A}" type="slidenum">
              <a:rPr lang="de-CH" smtClean="0"/>
              <a:t>6</a:t>
            </a:fld>
            <a:endParaRPr lang="de-CH"/>
          </a:p>
        </p:txBody>
      </p:sp>
      <p:sp>
        <p:nvSpPr>
          <p:cNvPr id="6" name="Titel 1"/>
          <p:cNvSpPr>
            <a:spLocks noGrp="1"/>
          </p:cNvSpPr>
          <p:nvPr>
            <p:ph type="title"/>
          </p:nvPr>
        </p:nvSpPr>
        <p:spPr>
          <a:xfrm>
            <a:off x="529961" y="656854"/>
            <a:ext cx="8483411" cy="672704"/>
          </a:xfrm>
        </p:spPr>
        <p:txBody>
          <a:bodyPr/>
          <a:lstStyle/>
          <a:p>
            <a:r>
              <a:rPr lang="en-GB"/>
              <a:t>SOR4D programme objectives</a:t>
            </a:r>
          </a:p>
        </p:txBody>
      </p:sp>
      <p:sp>
        <p:nvSpPr>
          <p:cNvPr id="7" name="Inhaltsplatzhalter 2"/>
          <p:cNvSpPr>
            <a:spLocks noGrp="1"/>
          </p:cNvSpPr>
          <p:nvPr>
            <p:ph idx="1"/>
          </p:nvPr>
        </p:nvSpPr>
        <p:spPr>
          <a:xfrm>
            <a:off x="518672" y="1641764"/>
            <a:ext cx="8196255" cy="3667896"/>
          </a:xfrm>
        </p:spPr>
        <p:txBody>
          <a:bodyPr/>
          <a:lstStyle/>
          <a:p>
            <a:pPr marL="228600" lvl="0" indent="-228600">
              <a:spcBef>
                <a:spcPts val="600"/>
              </a:spcBef>
              <a:buFont typeface="+mj-lt"/>
              <a:buAutoNum type="arabicPeriod"/>
            </a:pPr>
            <a:r>
              <a:rPr lang="en-GB" sz="1800" dirty="0"/>
              <a:t>Researchers and development actors </a:t>
            </a:r>
            <a:r>
              <a:rPr lang="en-GB" sz="1800" b="1" dirty="0"/>
              <a:t>jointly generate needs-based, solution-oriented knowledge</a:t>
            </a:r>
            <a:r>
              <a:rPr lang="en-GB" sz="1800" dirty="0"/>
              <a:t> that contributes to sustainable development and poverty reduction in the Global South and East.</a:t>
            </a:r>
            <a:endParaRPr lang="en-US" sz="1800" dirty="0"/>
          </a:p>
          <a:p>
            <a:pPr marL="228600" lvl="0" indent="-228600">
              <a:spcBef>
                <a:spcPts val="600"/>
              </a:spcBef>
              <a:buFont typeface="+mj-lt"/>
              <a:buAutoNum type="arabicPeriod"/>
            </a:pPr>
            <a:r>
              <a:rPr lang="en-GB" sz="1800" dirty="0"/>
              <a:t>Project partnerships and networks will </a:t>
            </a:r>
            <a:r>
              <a:rPr lang="en-GB" sz="1800" b="1" dirty="0"/>
              <a:t>test and disseminate research results with potential for innovation</a:t>
            </a:r>
            <a:r>
              <a:rPr lang="en-GB" sz="1800" dirty="0"/>
              <a:t>. This will include different forms of upscaling.</a:t>
            </a:r>
            <a:endParaRPr lang="en-US" sz="1800" dirty="0"/>
          </a:p>
          <a:p>
            <a:pPr marL="228600" lvl="0" indent="-228600">
              <a:spcBef>
                <a:spcPts val="600"/>
              </a:spcBef>
              <a:buFont typeface="+mj-lt"/>
              <a:buAutoNum type="arabicPeriod"/>
            </a:pPr>
            <a:r>
              <a:rPr lang="en-GB" sz="1800" dirty="0"/>
              <a:t>Researchers and development actors will </a:t>
            </a:r>
            <a:r>
              <a:rPr lang="en-GB" sz="1800" b="1" dirty="0"/>
              <a:t>enhance their competences in conducting solution-oriented transdisciplinary research in partnership</a:t>
            </a:r>
            <a:r>
              <a:rPr lang="en-GB" sz="1800" dirty="0"/>
              <a:t>. This includes sharing their findings with other academics and practitioners.</a:t>
            </a:r>
            <a:endParaRPr lang="en-US" sz="1800" dirty="0"/>
          </a:p>
        </p:txBody>
      </p:sp>
    </p:spTree>
    <p:extLst>
      <p:ext uri="{BB962C8B-B14F-4D97-AF65-F5344CB8AC3E}">
        <p14:creationId xmlns:p14="http://schemas.microsoft.com/office/powerpoint/2010/main" val="212106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a:t>SOR4D Information meeting, 5.12.2022</a:t>
            </a:r>
            <a:endParaRPr lang="de-CH" dirty="0"/>
          </a:p>
        </p:txBody>
      </p:sp>
      <p:sp>
        <p:nvSpPr>
          <p:cNvPr id="5" name="Foliennummernplatzhalter 4"/>
          <p:cNvSpPr>
            <a:spLocks noGrp="1"/>
          </p:cNvSpPr>
          <p:nvPr>
            <p:ph type="sldNum" sz="quarter" idx="12"/>
          </p:nvPr>
        </p:nvSpPr>
        <p:spPr/>
        <p:txBody>
          <a:bodyPr/>
          <a:lstStyle/>
          <a:p>
            <a:fld id="{442AD375-037F-43D0-B059-5172DA06796A}" type="slidenum">
              <a:rPr lang="de-CH" smtClean="0"/>
              <a:t>7</a:t>
            </a:fld>
            <a:endParaRPr lang="de-CH"/>
          </a:p>
        </p:txBody>
      </p:sp>
      <p:pic>
        <p:nvPicPr>
          <p:cNvPr id="6" name="Grafik 5"/>
          <p:cNvPicPr>
            <a:picLocks noChangeAspect="1"/>
          </p:cNvPicPr>
          <p:nvPr/>
        </p:nvPicPr>
        <p:blipFill>
          <a:blip r:embed="rId3"/>
          <a:stretch>
            <a:fillRect/>
          </a:stretch>
        </p:blipFill>
        <p:spPr>
          <a:xfrm>
            <a:off x="6161511" y="3456210"/>
            <a:ext cx="2402840" cy="2446728"/>
          </a:xfrm>
          <a:prstGeom prst="rect">
            <a:avLst/>
          </a:prstGeom>
        </p:spPr>
      </p:pic>
      <p:sp>
        <p:nvSpPr>
          <p:cNvPr id="7" name="Titel 2"/>
          <p:cNvSpPr>
            <a:spLocks noGrp="1"/>
          </p:cNvSpPr>
          <p:nvPr>
            <p:ph type="title"/>
          </p:nvPr>
        </p:nvSpPr>
        <p:spPr>
          <a:xfrm>
            <a:off x="597023" y="622300"/>
            <a:ext cx="8367465" cy="896938"/>
          </a:xfrm>
        </p:spPr>
        <p:txBody>
          <a:bodyPr/>
          <a:lstStyle/>
          <a:p>
            <a:r>
              <a:rPr lang="en-GB"/>
              <a:t>Partnership SDC-SNSF 2021-2024/2030</a:t>
            </a:r>
            <a:br>
              <a:rPr lang="en-GB"/>
            </a:br>
            <a:endParaRPr lang="en-GB" sz="1500"/>
          </a:p>
        </p:txBody>
      </p:sp>
      <p:sp>
        <p:nvSpPr>
          <p:cNvPr id="8" name="Inhaltsplatzhalter 6"/>
          <p:cNvSpPr>
            <a:spLocks noGrp="1"/>
          </p:cNvSpPr>
          <p:nvPr>
            <p:ph idx="1"/>
          </p:nvPr>
        </p:nvSpPr>
        <p:spPr>
          <a:xfrm>
            <a:off x="602138" y="2179385"/>
            <a:ext cx="5643038" cy="3276131"/>
          </a:xfrm>
        </p:spPr>
        <p:txBody>
          <a:bodyPr/>
          <a:lstStyle/>
          <a:p>
            <a:r>
              <a:rPr lang="en-GB" sz="1800">
                <a:solidFill>
                  <a:srgbClr val="080808"/>
                </a:solidFill>
                <a:ea typeface="Verdana" panose="020B0604030504040204" pitchFamily="34" charset="0"/>
              </a:rPr>
              <a:t>Memorandum of Understanding (MoU) between SDC and SNSF signed in January 2021. </a:t>
            </a:r>
          </a:p>
          <a:p>
            <a:endParaRPr lang="en-GB" sz="1800">
              <a:solidFill>
                <a:srgbClr val="080808"/>
              </a:solidFill>
              <a:ea typeface="Verdana" panose="020B0604030504040204" pitchFamily="34" charset="0"/>
            </a:endParaRPr>
          </a:p>
          <a:p>
            <a:r>
              <a:rPr lang="en-GB" sz="1800">
                <a:solidFill>
                  <a:srgbClr val="080808"/>
                </a:solidFill>
                <a:ea typeface="Verdana" panose="020B0604030504040204" pitchFamily="34" charset="0"/>
              </a:rPr>
              <a:t>SDC and SNSF </a:t>
            </a:r>
            <a:r>
              <a:rPr lang="en-US" sz="1800">
                <a:solidFill>
                  <a:srgbClr val="080808"/>
                </a:solidFill>
                <a:ea typeface="Verdana" panose="020B0604030504040204" pitchFamily="34" charset="0"/>
              </a:rPr>
              <a:t>coordinate their funding efforts for cross-border research partnerships with developing countries, including activities for the dissemination and </a:t>
            </a:r>
            <a:r>
              <a:rPr lang="en-US" sz="1800" err="1">
                <a:solidFill>
                  <a:srgbClr val="080808"/>
                </a:solidFill>
                <a:ea typeface="Verdana" panose="020B0604030504040204" pitchFamily="34" charset="0"/>
              </a:rPr>
              <a:t>utilisation</a:t>
            </a:r>
            <a:r>
              <a:rPr lang="en-US" sz="1800">
                <a:solidFill>
                  <a:srgbClr val="080808"/>
                </a:solidFill>
                <a:ea typeface="Verdana" panose="020B0604030504040204" pitchFamily="34" charset="0"/>
              </a:rPr>
              <a:t> of research results in all sectors of society.</a:t>
            </a:r>
            <a:endParaRPr lang="en-GB" sz="1800">
              <a:solidFill>
                <a:srgbClr val="080808"/>
              </a:solidFill>
              <a:ea typeface="Verdana" panose="020B0604030504040204" pitchFamily="34" charset="0"/>
            </a:endParaRPr>
          </a:p>
          <a:p>
            <a:endParaRPr lang="en-GB" sz="3600">
              <a:solidFill>
                <a:srgbClr val="080808"/>
              </a:solidFill>
              <a:ea typeface="Verdana" panose="020B0604030504040204" pitchFamily="34" charset="0"/>
            </a:endParaRPr>
          </a:p>
          <a:p>
            <a:endParaRPr lang="en-GB">
              <a:solidFill>
                <a:srgbClr val="080808"/>
              </a:solidFill>
            </a:endParaRPr>
          </a:p>
        </p:txBody>
      </p:sp>
      <p:sp>
        <p:nvSpPr>
          <p:cNvPr id="9" name="Textfeld 8"/>
          <p:cNvSpPr txBox="1"/>
          <p:nvPr/>
        </p:nvSpPr>
        <p:spPr>
          <a:xfrm>
            <a:off x="6362778" y="5915312"/>
            <a:ext cx="2673718" cy="276999"/>
          </a:xfrm>
          <a:prstGeom prst="rect">
            <a:avLst/>
          </a:prstGeom>
          <a:noFill/>
        </p:spPr>
        <p:txBody>
          <a:bodyPr wrap="square" lIns="0" tIns="0" rIns="0" bIns="0" rtlCol="0">
            <a:spAutoFit/>
          </a:bodyPr>
          <a:lstStyle/>
          <a:p>
            <a:pPr>
              <a:lnSpc>
                <a:spcPct val="100000"/>
              </a:lnSpc>
            </a:pPr>
            <a:r>
              <a:rPr lang="en-GB" sz="900">
                <a:latin typeface="Arial" panose="020B0604020202020204" pitchFamily="34" charset="0"/>
                <a:ea typeface="Verdana" panose="020B0604030504040204" pitchFamily="34" charset="0"/>
                <a:cs typeface="Arial" panose="020B0604020202020204" pitchFamily="34" charset="0"/>
              </a:rPr>
              <a:t>Source: SNSF Multi-Year Planning 2021-2024, Strategic priorities, p. 33</a:t>
            </a:r>
          </a:p>
        </p:txBody>
      </p:sp>
      <p:pic>
        <p:nvPicPr>
          <p:cNvPr id="10" name="Grafik 9"/>
          <p:cNvPicPr>
            <a:picLocks noChangeAspect="1"/>
          </p:cNvPicPr>
          <p:nvPr/>
        </p:nvPicPr>
        <p:blipFill>
          <a:blip r:embed="rId4"/>
          <a:stretch>
            <a:fillRect/>
          </a:stretch>
        </p:blipFill>
        <p:spPr>
          <a:xfrm>
            <a:off x="6526955" y="1297165"/>
            <a:ext cx="2155754" cy="2174285"/>
          </a:xfrm>
          <a:prstGeom prst="rect">
            <a:avLst/>
          </a:prstGeom>
        </p:spPr>
      </p:pic>
    </p:spTree>
    <p:extLst>
      <p:ext uri="{BB962C8B-B14F-4D97-AF65-F5344CB8AC3E}">
        <p14:creationId xmlns:p14="http://schemas.microsoft.com/office/powerpoint/2010/main" val="1291091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a:t>SOR4D Information meeting, 5.12.2022</a:t>
            </a:r>
            <a:endParaRPr lang="de-CH" dirty="0"/>
          </a:p>
        </p:txBody>
      </p:sp>
      <p:sp>
        <p:nvSpPr>
          <p:cNvPr id="5" name="Foliennummernplatzhalter 4"/>
          <p:cNvSpPr>
            <a:spLocks noGrp="1"/>
          </p:cNvSpPr>
          <p:nvPr>
            <p:ph type="sldNum" sz="quarter" idx="12"/>
          </p:nvPr>
        </p:nvSpPr>
        <p:spPr/>
        <p:txBody>
          <a:bodyPr/>
          <a:lstStyle/>
          <a:p>
            <a:fld id="{442AD375-037F-43D0-B059-5172DA06796A}" type="slidenum">
              <a:rPr lang="de-CH" smtClean="0"/>
              <a:t>8</a:t>
            </a:fld>
            <a:endParaRPr lang="de-CH"/>
          </a:p>
        </p:txBody>
      </p:sp>
      <p:sp>
        <p:nvSpPr>
          <p:cNvPr id="6" name="Titel 1"/>
          <p:cNvSpPr>
            <a:spLocks noGrp="1"/>
          </p:cNvSpPr>
          <p:nvPr>
            <p:ph type="title"/>
          </p:nvPr>
        </p:nvSpPr>
        <p:spPr>
          <a:xfrm>
            <a:off x="553301" y="622300"/>
            <a:ext cx="8267171" cy="896938"/>
          </a:xfrm>
        </p:spPr>
        <p:txBody>
          <a:bodyPr/>
          <a:lstStyle/>
          <a:p>
            <a:r>
              <a:rPr lang="en-GB"/>
              <a:t>Research with OECD DAC* countries (Swiss programme and project funding)</a:t>
            </a:r>
          </a:p>
        </p:txBody>
      </p:sp>
      <p:sp>
        <p:nvSpPr>
          <p:cNvPr id="7" name="Textfeld 6"/>
          <p:cNvSpPr txBox="1"/>
          <p:nvPr/>
        </p:nvSpPr>
        <p:spPr>
          <a:xfrm>
            <a:off x="529962" y="5448602"/>
            <a:ext cx="7186474" cy="253916"/>
          </a:xfrm>
          <a:prstGeom prst="rect">
            <a:avLst/>
          </a:prstGeom>
          <a:noFill/>
        </p:spPr>
        <p:txBody>
          <a:bodyPr wrap="square" rtlCol="0">
            <a:spAutoFit/>
          </a:bodyPr>
          <a:lstStyle/>
          <a:p>
            <a:r>
              <a:rPr lang="en-GB" sz="1050">
                <a:latin typeface="Arial" panose="020B0604020202020204" pitchFamily="34" charset="0"/>
                <a:cs typeface="Arial" panose="020B0604020202020204" pitchFamily="34" charset="0"/>
              </a:rPr>
              <a:t>*Development Assistance Committee, annual list of low- and middle-income and least developed countries</a:t>
            </a:r>
          </a:p>
        </p:txBody>
      </p:sp>
      <p:graphicFrame>
        <p:nvGraphicFramePr>
          <p:cNvPr id="8" name="Tabelle 7"/>
          <p:cNvGraphicFramePr>
            <a:graphicFrameLocks noGrp="1"/>
          </p:cNvGraphicFramePr>
          <p:nvPr/>
        </p:nvGraphicFramePr>
        <p:xfrm>
          <a:off x="1350964" y="2188722"/>
          <a:ext cx="6803829" cy="2847101"/>
        </p:xfrm>
        <a:graphic>
          <a:graphicData uri="http://schemas.openxmlformats.org/drawingml/2006/table">
            <a:tbl>
              <a:tblPr firstRow="1" bandRow="1">
                <a:tableStyleId>{2D5ABB26-0587-4C30-8999-92F81FD0307C}</a:tableStyleId>
              </a:tblPr>
              <a:tblGrid>
                <a:gridCol w="755981">
                  <a:extLst>
                    <a:ext uri="{9D8B030D-6E8A-4147-A177-3AD203B41FA5}">
                      <a16:colId xmlns:a16="http://schemas.microsoft.com/office/drawing/2014/main" val="159929262"/>
                    </a:ext>
                  </a:extLst>
                </a:gridCol>
                <a:gridCol w="755981">
                  <a:extLst>
                    <a:ext uri="{9D8B030D-6E8A-4147-A177-3AD203B41FA5}">
                      <a16:colId xmlns:a16="http://schemas.microsoft.com/office/drawing/2014/main" val="4254418772"/>
                    </a:ext>
                  </a:extLst>
                </a:gridCol>
                <a:gridCol w="755981">
                  <a:extLst>
                    <a:ext uri="{9D8B030D-6E8A-4147-A177-3AD203B41FA5}">
                      <a16:colId xmlns:a16="http://schemas.microsoft.com/office/drawing/2014/main" val="3717501037"/>
                    </a:ext>
                  </a:extLst>
                </a:gridCol>
                <a:gridCol w="755981">
                  <a:extLst>
                    <a:ext uri="{9D8B030D-6E8A-4147-A177-3AD203B41FA5}">
                      <a16:colId xmlns:a16="http://schemas.microsoft.com/office/drawing/2014/main" val="263631993"/>
                    </a:ext>
                  </a:extLst>
                </a:gridCol>
                <a:gridCol w="755981">
                  <a:extLst>
                    <a:ext uri="{9D8B030D-6E8A-4147-A177-3AD203B41FA5}">
                      <a16:colId xmlns:a16="http://schemas.microsoft.com/office/drawing/2014/main" val="4249002625"/>
                    </a:ext>
                  </a:extLst>
                </a:gridCol>
                <a:gridCol w="755981">
                  <a:extLst>
                    <a:ext uri="{9D8B030D-6E8A-4147-A177-3AD203B41FA5}">
                      <a16:colId xmlns:a16="http://schemas.microsoft.com/office/drawing/2014/main" val="627930519"/>
                    </a:ext>
                  </a:extLst>
                </a:gridCol>
                <a:gridCol w="755981">
                  <a:extLst>
                    <a:ext uri="{9D8B030D-6E8A-4147-A177-3AD203B41FA5}">
                      <a16:colId xmlns:a16="http://schemas.microsoft.com/office/drawing/2014/main" val="1930975948"/>
                    </a:ext>
                  </a:extLst>
                </a:gridCol>
                <a:gridCol w="755981">
                  <a:extLst>
                    <a:ext uri="{9D8B030D-6E8A-4147-A177-3AD203B41FA5}">
                      <a16:colId xmlns:a16="http://schemas.microsoft.com/office/drawing/2014/main" val="2943054184"/>
                    </a:ext>
                  </a:extLst>
                </a:gridCol>
                <a:gridCol w="755981">
                  <a:extLst>
                    <a:ext uri="{9D8B030D-6E8A-4147-A177-3AD203B41FA5}">
                      <a16:colId xmlns:a16="http://schemas.microsoft.com/office/drawing/2014/main" val="4184467659"/>
                    </a:ext>
                  </a:extLst>
                </a:gridCol>
              </a:tblGrid>
              <a:tr h="283274">
                <a:tc>
                  <a:txBody>
                    <a:bodyPr/>
                    <a:lstStyle/>
                    <a:p>
                      <a:r>
                        <a:rPr lang="en-GB" sz="1400">
                          <a:latin typeface="Arial" panose="020B0604020202020204" pitchFamily="34" charset="0"/>
                          <a:cs typeface="Arial" panose="020B0604020202020204" pitchFamily="34" charset="0"/>
                        </a:rPr>
                        <a:t>1990</a:t>
                      </a:r>
                    </a:p>
                  </a:txBody>
                  <a:tcPr marL="68580" marR="68580" marT="34290" marB="3429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r>
                        <a:rPr lang="en-GB" sz="1400">
                          <a:latin typeface="Arial" panose="020B0604020202020204" pitchFamily="34" charset="0"/>
                          <a:cs typeface="Arial" panose="020B0604020202020204" pitchFamily="34" charset="0"/>
                        </a:rPr>
                        <a:t>1995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r>
                        <a:rPr lang="en-GB" sz="1400">
                          <a:latin typeface="Arial" panose="020B0604020202020204" pitchFamily="34" charset="0"/>
                          <a:cs typeface="Arial" panose="020B0604020202020204" pitchFamily="34" charset="0"/>
                        </a:rPr>
                        <a:t>2000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r>
                        <a:rPr lang="en-GB" sz="1400">
                          <a:latin typeface="Arial" panose="020B0604020202020204" pitchFamily="34" charset="0"/>
                          <a:cs typeface="Arial" panose="020B0604020202020204" pitchFamily="34" charset="0"/>
                        </a:rPr>
                        <a:t>2005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r>
                        <a:rPr lang="en-GB" sz="1400">
                          <a:latin typeface="Arial" panose="020B0604020202020204" pitchFamily="34" charset="0"/>
                          <a:cs typeface="Arial" panose="020B0604020202020204" pitchFamily="34" charset="0"/>
                        </a:rPr>
                        <a:t>2010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r>
                        <a:rPr lang="en-GB" sz="1400">
                          <a:latin typeface="Arial" panose="020B0604020202020204" pitchFamily="34" charset="0"/>
                          <a:cs typeface="Arial" panose="020B0604020202020204" pitchFamily="34" charset="0"/>
                        </a:rPr>
                        <a:t>2015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r>
                        <a:rPr lang="en-GB" sz="1400">
                          <a:latin typeface="Arial" panose="020B0604020202020204" pitchFamily="34" charset="0"/>
                          <a:cs typeface="Arial" panose="020B0604020202020204" pitchFamily="34" charset="0"/>
                        </a:rPr>
                        <a:t>2020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r>
                        <a:rPr lang="en-GB" sz="1400">
                          <a:latin typeface="Arial" panose="020B0604020202020204" pitchFamily="34" charset="0"/>
                          <a:cs typeface="Arial" panose="020B0604020202020204" pitchFamily="34" charset="0"/>
                        </a:rPr>
                        <a:t>2025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r>
                        <a:rPr lang="en-GB" sz="1400">
                          <a:latin typeface="Arial" panose="020B0604020202020204" pitchFamily="34" charset="0"/>
                          <a:cs typeface="Arial" panose="020B0604020202020204" pitchFamily="34" charset="0"/>
                        </a:rPr>
                        <a:t>2030</a:t>
                      </a:r>
                    </a:p>
                  </a:txBody>
                  <a:tcPr marL="68580" marR="68580" marT="34290" marB="3429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07458853"/>
                  </a:ext>
                </a:extLst>
              </a:tr>
              <a:tr h="283274">
                <a:tc>
                  <a:txBody>
                    <a:bodyPr/>
                    <a:lstStyle/>
                    <a:p>
                      <a:endParaRPr lang="en-GB" sz="1400">
                        <a:latin typeface="Arial" panose="020B0604020202020204" pitchFamily="34" charset="0"/>
                        <a:cs typeface="Arial" panose="020B0604020202020204" pitchFamily="34" charset="0"/>
                      </a:endParaRPr>
                    </a:p>
                  </a:txBody>
                  <a:tcPr marL="68580" marR="68580" marT="34290" marB="3429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84581811"/>
                  </a:ext>
                </a:extLst>
              </a:tr>
              <a:tr h="283274">
                <a:tc>
                  <a:txBody>
                    <a:bodyPr/>
                    <a:lstStyle/>
                    <a:p>
                      <a:endParaRPr lang="en-GB" sz="1400">
                        <a:latin typeface="Arial" panose="020B0604020202020204" pitchFamily="34" charset="0"/>
                        <a:cs typeface="Arial" panose="020B0604020202020204" pitchFamily="34" charset="0"/>
                      </a:endParaRPr>
                    </a:p>
                  </a:txBody>
                  <a:tcPr marL="68580" marR="68580" marT="34290" marB="3429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0059497"/>
                  </a:ext>
                </a:extLst>
              </a:tr>
              <a:tr h="283274">
                <a:tc>
                  <a:txBody>
                    <a:bodyPr/>
                    <a:lstStyle/>
                    <a:p>
                      <a:endParaRPr lang="en-GB" sz="1400">
                        <a:latin typeface="Arial" panose="020B0604020202020204" pitchFamily="34" charset="0"/>
                        <a:cs typeface="Arial" panose="020B0604020202020204" pitchFamily="34" charset="0"/>
                      </a:endParaRPr>
                    </a:p>
                  </a:txBody>
                  <a:tcPr marL="68580" marR="68580" marT="34290" marB="3429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2248401"/>
                  </a:ext>
                </a:extLst>
              </a:tr>
              <a:tr h="283274">
                <a:tc>
                  <a:txBody>
                    <a:bodyPr/>
                    <a:lstStyle/>
                    <a:p>
                      <a:endParaRPr lang="en-GB" sz="1400">
                        <a:latin typeface="Arial" panose="020B0604020202020204" pitchFamily="34" charset="0"/>
                        <a:cs typeface="Arial" panose="020B0604020202020204" pitchFamily="34" charset="0"/>
                      </a:endParaRPr>
                    </a:p>
                  </a:txBody>
                  <a:tcPr marL="68580" marR="68580" marT="34290" marB="3429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78771870"/>
                  </a:ext>
                </a:extLst>
              </a:tr>
              <a:tr h="283274">
                <a:tc>
                  <a:txBody>
                    <a:bodyPr/>
                    <a:lstStyle/>
                    <a:p>
                      <a:endParaRPr lang="en-GB" sz="1400">
                        <a:latin typeface="Arial" panose="020B0604020202020204" pitchFamily="34" charset="0"/>
                        <a:cs typeface="Arial" panose="020B0604020202020204" pitchFamily="34" charset="0"/>
                      </a:endParaRPr>
                    </a:p>
                  </a:txBody>
                  <a:tcPr marL="68580" marR="68580" marT="34290" marB="3429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47800754"/>
                  </a:ext>
                </a:extLst>
              </a:tr>
              <a:tr h="298969">
                <a:tc>
                  <a:txBody>
                    <a:bodyPr/>
                    <a:lstStyle/>
                    <a:p>
                      <a:endParaRPr lang="en-GB" sz="1400">
                        <a:latin typeface="Arial" panose="020B0604020202020204" pitchFamily="34" charset="0"/>
                        <a:cs typeface="Arial" panose="020B0604020202020204" pitchFamily="34" charset="0"/>
                      </a:endParaRPr>
                    </a:p>
                  </a:txBody>
                  <a:tcPr marL="68580" marR="68580" marT="34290" marB="3429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6058383"/>
                  </a:ext>
                </a:extLst>
              </a:tr>
              <a:tr h="283274">
                <a:tc>
                  <a:txBody>
                    <a:bodyPr/>
                    <a:lstStyle/>
                    <a:p>
                      <a:endParaRPr lang="en-GB" sz="1400">
                        <a:latin typeface="Arial" panose="020B0604020202020204" pitchFamily="34" charset="0"/>
                        <a:cs typeface="Arial" panose="020B0604020202020204" pitchFamily="34" charset="0"/>
                      </a:endParaRPr>
                    </a:p>
                  </a:txBody>
                  <a:tcPr marL="68580" marR="68580" marT="34290" marB="3429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19467293"/>
                  </a:ext>
                </a:extLst>
              </a:tr>
              <a:tr h="254535">
                <a:tc>
                  <a:txBody>
                    <a:bodyPr/>
                    <a:lstStyle/>
                    <a:p>
                      <a:endParaRPr lang="en-GB" sz="1400">
                        <a:latin typeface="Arial" panose="020B0604020202020204" pitchFamily="34" charset="0"/>
                        <a:cs typeface="Arial" panose="020B0604020202020204" pitchFamily="34" charset="0"/>
                      </a:endParaRPr>
                    </a:p>
                  </a:txBody>
                  <a:tcPr marL="68580" marR="68580" marT="34290" marB="3429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54070295"/>
                  </a:ext>
                </a:extLst>
              </a:tr>
              <a:tr h="283274">
                <a:tc>
                  <a:txBody>
                    <a:bodyPr/>
                    <a:lstStyle/>
                    <a:p>
                      <a:endParaRPr lang="en-GB" sz="1400">
                        <a:latin typeface="Arial" panose="020B0604020202020204" pitchFamily="34" charset="0"/>
                        <a:cs typeface="Arial" panose="020B0604020202020204" pitchFamily="34" charset="0"/>
                      </a:endParaRPr>
                    </a:p>
                  </a:txBody>
                  <a:tcPr marL="68580" marR="68580" marT="34290" marB="3429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73572872"/>
                  </a:ext>
                </a:extLst>
              </a:tr>
            </a:tbl>
          </a:graphicData>
        </a:graphic>
      </p:graphicFrame>
      <p:sp>
        <p:nvSpPr>
          <p:cNvPr id="9" name="Rechteck 8"/>
          <p:cNvSpPr/>
          <p:nvPr/>
        </p:nvSpPr>
        <p:spPr bwMode="auto">
          <a:xfrm>
            <a:off x="5819029" y="4334790"/>
            <a:ext cx="781797" cy="172782"/>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42875" indent="-142875" algn="r">
              <a:lnSpc>
                <a:spcPts val="1950"/>
              </a:lnSpc>
              <a:spcBef>
                <a:spcPts val="300"/>
              </a:spcBef>
              <a:buClr>
                <a:schemeClr val="tx1"/>
              </a:buClr>
              <a:tabLst>
                <a:tab pos="142875" algn="l"/>
                <a:tab pos="146447" algn="l"/>
                <a:tab pos="571500" algn="l"/>
                <a:tab pos="6000750" algn="r"/>
              </a:tabLst>
            </a:pPr>
            <a:r>
              <a:rPr lang="de-CH" sz="900">
                <a:latin typeface="Arial" panose="020B0604020202020204" pitchFamily="34" charset="0"/>
                <a:cs typeface="Arial" panose="020B0604020202020204" pitchFamily="34" charset="0"/>
              </a:rPr>
              <a:t>SNSF SPIRIT</a:t>
            </a:r>
            <a:endParaRPr lang="en-GB" sz="900">
              <a:latin typeface="Arial" panose="020B0604020202020204" pitchFamily="34" charset="0"/>
              <a:ea typeface="Times New Roman" pitchFamily="-110" charset="0"/>
              <a:cs typeface="Arial" panose="020B0604020202020204" pitchFamily="34" charset="0"/>
            </a:endParaRPr>
          </a:p>
        </p:txBody>
      </p:sp>
      <p:grpSp>
        <p:nvGrpSpPr>
          <p:cNvPr id="10" name="Gruppieren 9"/>
          <p:cNvGrpSpPr/>
          <p:nvPr/>
        </p:nvGrpSpPr>
        <p:grpSpPr>
          <a:xfrm>
            <a:off x="2761371" y="4663340"/>
            <a:ext cx="3851030" cy="150144"/>
            <a:chOff x="7731369" y="3711887"/>
            <a:chExt cx="2698385" cy="266007"/>
          </a:xfrm>
          <a:solidFill>
            <a:schemeClr val="tx2">
              <a:lumMod val="20000"/>
              <a:lumOff val="80000"/>
            </a:schemeClr>
          </a:solidFill>
        </p:grpSpPr>
        <p:sp>
          <p:nvSpPr>
            <p:cNvPr id="11" name="Rechteck 10"/>
            <p:cNvSpPr/>
            <p:nvPr/>
          </p:nvSpPr>
          <p:spPr bwMode="auto">
            <a:xfrm>
              <a:off x="7731369" y="3711887"/>
              <a:ext cx="2238433" cy="266007"/>
            </a:xfrm>
            <a:prstGeom prst="rect">
              <a:avLst/>
            </a:prstGeom>
            <a:gr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42875" indent="-142875" algn="r">
                <a:lnSpc>
                  <a:spcPts val="1950"/>
                </a:lnSpc>
                <a:spcBef>
                  <a:spcPts val="300"/>
                </a:spcBef>
                <a:buClr>
                  <a:schemeClr val="tx1"/>
                </a:buClr>
                <a:tabLst>
                  <a:tab pos="142875" algn="l"/>
                  <a:tab pos="146447" algn="l"/>
                  <a:tab pos="571500" algn="l"/>
                  <a:tab pos="6000750" algn="r"/>
                </a:tabLst>
              </a:pPr>
              <a:r>
                <a:rPr lang="de-CH" sz="900">
                  <a:latin typeface="Arial" panose="020B0604020202020204" pitchFamily="34" charset="0"/>
                  <a:cs typeface="Arial" panose="020B0604020202020204" pitchFamily="34" charset="0"/>
                </a:rPr>
                <a:t>Bilateral programmes</a:t>
              </a:r>
              <a:endParaRPr lang="en-GB" sz="900">
                <a:latin typeface="Arial" panose="020B0604020202020204" pitchFamily="34" charset="0"/>
                <a:ea typeface="Times New Roman" pitchFamily="-110" charset="0"/>
                <a:cs typeface="Arial" panose="020B0604020202020204" pitchFamily="34" charset="0"/>
              </a:endParaRPr>
            </a:p>
          </p:txBody>
        </p:sp>
        <p:sp>
          <p:nvSpPr>
            <p:cNvPr id="12" name="Rechteck 11"/>
            <p:cNvSpPr/>
            <p:nvPr/>
          </p:nvSpPr>
          <p:spPr bwMode="auto">
            <a:xfrm>
              <a:off x="9969802" y="3711887"/>
              <a:ext cx="459952" cy="266007"/>
            </a:xfrm>
            <a:prstGeom prst="rect">
              <a:avLst/>
            </a:prstGeom>
            <a:gr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42875" indent="-142875" algn="r">
                <a:lnSpc>
                  <a:spcPts val="1950"/>
                </a:lnSpc>
                <a:spcBef>
                  <a:spcPts val="300"/>
                </a:spcBef>
                <a:buClr>
                  <a:schemeClr val="tx1"/>
                </a:buClr>
                <a:tabLst>
                  <a:tab pos="142875" algn="l"/>
                  <a:tab pos="146447" algn="l"/>
                  <a:tab pos="571500" algn="l"/>
                  <a:tab pos="6000750" algn="r"/>
                </a:tabLst>
              </a:pPr>
              <a:endParaRPr lang="en-GB" sz="900">
                <a:latin typeface="Arial" panose="020B0604020202020204" pitchFamily="34" charset="0"/>
                <a:ea typeface="Times New Roman" pitchFamily="-110" charset="0"/>
                <a:cs typeface="Arial" panose="020B0604020202020204" pitchFamily="34" charset="0"/>
              </a:endParaRPr>
            </a:p>
          </p:txBody>
        </p:sp>
      </p:grpSp>
      <p:sp>
        <p:nvSpPr>
          <p:cNvPr id="13" name="Rechteck 12"/>
          <p:cNvSpPr/>
          <p:nvPr/>
        </p:nvSpPr>
        <p:spPr bwMode="auto">
          <a:xfrm>
            <a:off x="1021247" y="2864198"/>
            <a:ext cx="4156524" cy="225235"/>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42875" indent="-142875" algn="r">
              <a:lnSpc>
                <a:spcPts val="1950"/>
              </a:lnSpc>
              <a:spcBef>
                <a:spcPts val="300"/>
              </a:spcBef>
              <a:buClr>
                <a:schemeClr val="tx1"/>
              </a:buClr>
              <a:tabLst>
                <a:tab pos="142875" algn="l"/>
                <a:tab pos="146447" algn="l"/>
                <a:tab pos="571500" algn="l"/>
                <a:tab pos="6000750" algn="r"/>
              </a:tabLst>
            </a:pPr>
            <a:r>
              <a:rPr lang="en-US" sz="900">
                <a:latin typeface="Arial" panose="020B0604020202020204" pitchFamily="34" charset="0"/>
                <a:cs typeface="Arial" panose="020B0604020202020204" pitchFamily="34" charset="0"/>
              </a:rPr>
              <a:t>Research partnerships with Developing Countries SNSF-SDC</a:t>
            </a:r>
          </a:p>
          <a:p>
            <a:pPr marL="142875" indent="-142875" algn="r">
              <a:lnSpc>
                <a:spcPts val="1950"/>
              </a:lnSpc>
              <a:spcBef>
                <a:spcPts val="300"/>
              </a:spcBef>
              <a:buClr>
                <a:schemeClr val="tx1"/>
              </a:buClr>
              <a:tabLst>
                <a:tab pos="142875" algn="l"/>
                <a:tab pos="146447" algn="l"/>
                <a:tab pos="571500" algn="l"/>
                <a:tab pos="6000750" algn="r"/>
              </a:tabLst>
            </a:pPr>
            <a:endParaRPr lang="en-GB" sz="900">
              <a:latin typeface="Arial" panose="020B0604020202020204" pitchFamily="34" charset="0"/>
              <a:ea typeface="Times New Roman" pitchFamily="-110" charset="0"/>
              <a:cs typeface="Arial" panose="020B0604020202020204" pitchFamily="34" charset="0"/>
            </a:endParaRPr>
          </a:p>
        </p:txBody>
      </p:sp>
      <p:sp>
        <p:nvSpPr>
          <p:cNvPr id="14" name="Rechteck 13"/>
          <p:cNvSpPr/>
          <p:nvPr/>
        </p:nvSpPr>
        <p:spPr bwMode="auto">
          <a:xfrm>
            <a:off x="2917768" y="3157487"/>
            <a:ext cx="1975152" cy="199505"/>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42875" indent="-142875" algn="r">
              <a:lnSpc>
                <a:spcPts val="1950"/>
              </a:lnSpc>
              <a:spcBef>
                <a:spcPts val="300"/>
              </a:spcBef>
              <a:buClr>
                <a:schemeClr val="tx1"/>
              </a:buClr>
              <a:tabLst>
                <a:tab pos="142875" algn="l"/>
                <a:tab pos="146447" algn="l"/>
                <a:tab pos="571500" algn="l"/>
                <a:tab pos="6000750" algn="r"/>
              </a:tabLst>
            </a:pPr>
            <a:r>
              <a:rPr lang="de-CH" sz="900">
                <a:latin typeface="Arial" panose="020B0604020202020204" pitchFamily="34" charset="0"/>
                <a:cs typeface="Arial" panose="020B0604020202020204" pitchFamily="34" charset="0"/>
              </a:rPr>
              <a:t>NCCR North-South</a:t>
            </a:r>
            <a:endParaRPr lang="en-GB" sz="900">
              <a:latin typeface="Arial" panose="020B0604020202020204" pitchFamily="34" charset="0"/>
              <a:ea typeface="Times New Roman" pitchFamily="-110" charset="0"/>
              <a:cs typeface="Arial" panose="020B0604020202020204" pitchFamily="34" charset="0"/>
            </a:endParaRPr>
          </a:p>
        </p:txBody>
      </p:sp>
      <p:sp>
        <p:nvSpPr>
          <p:cNvPr id="15" name="Textfeld 14"/>
          <p:cNvSpPr txBox="1"/>
          <p:nvPr/>
        </p:nvSpPr>
        <p:spPr>
          <a:xfrm>
            <a:off x="529961" y="2454843"/>
            <a:ext cx="4508218" cy="310919"/>
          </a:xfrm>
          <a:prstGeom prst="rect">
            <a:avLst/>
          </a:prstGeom>
          <a:solidFill>
            <a:schemeClr val="tx2">
              <a:lumMod val="20000"/>
              <a:lumOff val="80000"/>
            </a:schemeClr>
          </a:solidFill>
        </p:spPr>
        <p:txBody>
          <a:bodyPr wrap="square" rtlCol="0">
            <a:spAutoFit/>
          </a:bodyPr>
          <a:lstStyle/>
          <a:p>
            <a:pPr marL="142875" indent="-142875" algn="r">
              <a:lnSpc>
                <a:spcPts val="1950"/>
              </a:lnSpc>
              <a:spcBef>
                <a:spcPts val="300"/>
              </a:spcBef>
              <a:buClr>
                <a:schemeClr val="tx1"/>
              </a:buClr>
              <a:tabLst>
                <a:tab pos="142875" algn="l"/>
                <a:tab pos="146447" algn="l"/>
                <a:tab pos="571500" algn="l"/>
                <a:tab pos="6000750" algn="r"/>
              </a:tabLst>
            </a:pPr>
            <a:r>
              <a:rPr lang="en-US" sz="900">
                <a:latin typeface="Arial" panose="020B0604020202020204" pitchFamily="34" charset="0"/>
                <a:cs typeface="Arial" panose="020B0604020202020204" pitchFamily="34" charset="0"/>
              </a:rPr>
              <a:t>Scientific co-operation between Eastern Europe and Switzerland (</a:t>
            </a:r>
            <a:r>
              <a:rPr lang="en-GB" sz="900">
                <a:latin typeface="Arial" panose="020B0604020202020204" pitchFamily="34" charset="0"/>
                <a:cs typeface="Arial" panose="020B0604020202020204" pitchFamily="34" charset="0"/>
              </a:rPr>
              <a:t>SCOPES)</a:t>
            </a:r>
            <a:endParaRPr lang="en-GB" sz="900">
              <a:latin typeface="Arial" panose="020B0604020202020204" pitchFamily="34" charset="0"/>
              <a:ea typeface="Times New Roman" pitchFamily="-110" charset="0"/>
              <a:cs typeface="Arial" panose="020B0604020202020204" pitchFamily="34" charset="0"/>
            </a:endParaRPr>
          </a:p>
        </p:txBody>
      </p:sp>
      <p:grpSp>
        <p:nvGrpSpPr>
          <p:cNvPr id="16" name="Gruppieren 15"/>
          <p:cNvGrpSpPr/>
          <p:nvPr/>
        </p:nvGrpSpPr>
        <p:grpSpPr>
          <a:xfrm>
            <a:off x="4543424" y="3439088"/>
            <a:ext cx="2871603" cy="794398"/>
            <a:chOff x="4543424" y="3439088"/>
            <a:chExt cx="2871603" cy="794398"/>
          </a:xfrm>
        </p:grpSpPr>
        <p:sp>
          <p:nvSpPr>
            <p:cNvPr id="17" name="Rechteck 16"/>
            <p:cNvSpPr/>
            <p:nvPr/>
          </p:nvSpPr>
          <p:spPr bwMode="auto">
            <a:xfrm>
              <a:off x="4543424" y="3439088"/>
              <a:ext cx="1727690" cy="199505"/>
            </a:xfrm>
            <a:prstGeom prst="rect">
              <a:avLst/>
            </a:prstGeom>
            <a:solidFill>
              <a:schemeClr val="tx2"/>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42875" indent="-142875" algn="r">
                <a:lnSpc>
                  <a:spcPts val="1950"/>
                </a:lnSpc>
                <a:spcBef>
                  <a:spcPts val="300"/>
                </a:spcBef>
                <a:buClr>
                  <a:schemeClr val="tx1"/>
                </a:buClr>
                <a:tabLst>
                  <a:tab pos="142875" algn="l"/>
                  <a:tab pos="146447" algn="l"/>
                  <a:tab pos="571500" algn="l"/>
                  <a:tab pos="6000750" algn="r"/>
                </a:tabLst>
              </a:pPr>
              <a:r>
                <a:rPr lang="de-CH" sz="900">
                  <a:solidFill>
                    <a:schemeClr val="bg1"/>
                  </a:solidFill>
                  <a:latin typeface="Arial" panose="020B0604020202020204" pitchFamily="34" charset="0"/>
                  <a:cs typeface="Arial" panose="020B0604020202020204" pitchFamily="34" charset="0"/>
                </a:rPr>
                <a:t>SDC-SNSF r4d programme</a:t>
              </a:r>
              <a:endParaRPr lang="en-GB" sz="900">
                <a:solidFill>
                  <a:schemeClr val="bg1"/>
                </a:solidFill>
                <a:latin typeface="Arial" panose="020B0604020202020204" pitchFamily="34" charset="0"/>
                <a:ea typeface="Times New Roman" pitchFamily="-110" charset="0"/>
                <a:cs typeface="Arial" panose="020B0604020202020204" pitchFamily="34" charset="0"/>
              </a:endParaRPr>
            </a:p>
          </p:txBody>
        </p:sp>
        <p:sp>
          <p:nvSpPr>
            <p:cNvPr id="18" name="Textfeld 17"/>
            <p:cNvSpPr txBox="1"/>
            <p:nvPr/>
          </p:nvSpPr>
          <p:spPr>
            <a:xfrm>
              <a:off x="6076569" y="3720690"/>
              <a:ext cx="799687" cy="507831"/>
            </a:xfrm>
            <a:prstGeom prst="rect">
              <a:avLst/>
            </a:prstGeom>
            <a:solidFill>
              <a:srgbClr val="19486A"/>
            </a:solidFill>
          </p:spPr>
          <p:txBody>
            <a:bodyPr wrap="square" rtlCol="0">
              <a:spAutoFit/>
            </a:bodyPr>
            <a:lstStyle/>
            <a:p>
              <a:r>
                <a:rPr lang="de-CH" sz="900">
                  <a:solidFill>
                    <a:schemeClr val="bg1"/>
                  </a:solidFill>
                  <a:latin typeface="Arial" panose="020B0604020202020204" pitchFamily="34" charset="0"/>
                  <a:cs typeface="Arial" panose="020B0604020202020204" pitchFamily="34" charset="0"/>
                </a:rPr>
                <a:t>SOR4D programme SDC-SNSF</a:t>
              </a:r>
              <a:endParaRPr lang="en-GB" sz="900">
                <a:solidFill>
                  <a:schemeClr val="bg1"/>
                </a:solidFill>
                <a:latin typeface="Arial" panose="020B0604020202020204" pitchFamily="34" charset="0"/>
                <a:cs typeface="Arial" panose="020B0604020202020204" pitchFamily="34" charset="0"/>
              </a:endParaRPr>
            </a:p>
          </p:txBody>
        </p:sp>
        <p:pic>
          <p:nvPicPr>
            <p:cNvPr id="19" name="Grafik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6335" y="3607354"/>
              <a:ext cx="598692" cy="626132"/>
            </a:xfrm>
            <a:prstGeom prst="rect">
              <a:avLst/>
            </a:prstGeom>
          </p:spPr>
        </p:pic>
      </p:grpSp>
    </p:spTree>
    <p:extLst>
      <p:ext uri="{BB962C8B-B14F-4D97-AF65-F5344CB8AC3E}">
        <p14:creationId xmlns:p14="http://schemas.microsoft.com/office/powerpoint/2010/main" val="1549092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9962" y="622300"/>
            <a:ext cx="8233040" cy="896938"/>
          </a:xfrm>
        </p:spPr>
        <p:txBody>
          <a:bodyPr/>
          <a:lstStyle/>
          <a:p>
            <a:r>
              <a:rPr lang="en-GB"/>
              <a:t>Focus of SOR4D programme funding</a:t>
            </a:r>
            <a:br>
              <a:rPr lang="en-GB" sz="1350"/>
            </a:br>
            <a:endParaRPr lang="en-GB"/>
          </a:p>
        </p:txBody>
      </p:sp>
      <p:sp>
        <p:nvSpPr>
          <p:cNvPr id="3" name="Inhaltsplatzhalter 2"/>
          <p:cNvSpPr>
            <a:spLocks noGrp="1"/>
          </p:cNvSpPr>
          <p:nvPr>
            <p:ph idx="1"/>
          </p:nvPr>
        </p:nvSpPr>
        <p:spPr>
          <a:xfrm>
            <a:off x="520738" y="1263401"/>
            <a:ext cx="8223049" cy="2016224"/>
          </a:xfrm>
        </p:spPr>
        <p:txBody>
          <a:bodyPr/>
          <a:lstStyle/>
          <a:p>
            <a:pPr marL="214313" indent="-214313">
              <a:buFont typeface="Arial" panose="020B0604020202020204" pitchFamily="34" charset="0"/>
              <a:buChar char="•"/>
            </a:pPr>
            <a:r>
              <a:rPr lang="en-US" sz="1600" b="1">
                <a:solidFill>
                  <a:srgbClr val="080808"/>
                </a:solidFill>
              </a:rPr>
              <a:t>international collaborations between researchers and development actors from least developed, low and lower middle income countries and Switzerland </a:t>
            </a:r>
          </a:p>
          <a:p>
            <a:pPr marL="214313" indent="-214313">
              <a:buFont typeface="Arial" panose="020B0604020202020204" pitchFamily="34" charset="0"/>
              <a:buChar char="•"/>
            </a:pPr>
            <a:r>
              <a:rPr lang="en-US" sz="1600" b="1">
                <a:solidFill>
                  <a:srgbClr val="080808"/>
                </a:solidFill>
              </a:rPr>
              <a:t>transdisciplinary projects only </a:t>
            </a:r>
          </a:p>
          <a:p>
            <a:pPr marL="214313" indent="-214313">
              <a:buFont typeface="Arial" panose="020B0604020202020204" pitchFamily="34" charset="0"/>
              <a:buChar char="•"/>
            </a:pPr>
            <a:r>
              <a:rPr lang="en-US" sz="1600" b="1">
                <a:solidFill>
                  <a:srgbClr val="080808"/>
                </a:solidFill>
              </a:rPr>
              <a:t>gender awareness </a:t>
            </a:r>
            <a:r>
              <a:rPr lang="en-US" sz="1600">
                <a:solidFill>
                  <a:srgbClr val="080808"/>
                </a:solidFill>
              </a:rPr>
              <a:t>and </a:t>
            </a:r>
            <a:r>
              <a:rPr lang="en-US" sz="1600" b="1">
                <a:solidFill>
                  <a:srgbClr val="080808"/>
                </a:solidFill>
              </a:rPr>
              <a:t>equal opportunities </a:t>
            </a:r>
            <a:r>
              <a:rPr lang="en-US" sz="1600">
                <a:solidFill>
                  <a:srgbClr val="080808"/>
                </a:solidFill>
              </a:rPr>
              <a:t>to be taken into account throughout the research and project implementation process</a:t>
            </a:r>
          </a:p>
          <a:p>
            <a:endParaRPr lang="en-US" sz="1600">
              <a:solidFill>
                <a:srgbClr val="080808"/>
              </a:solidFill>
            </a:endParaRPr>
          </a:p>
          <a:p>
            <a:endParaRPr lang="en-US" sz="1350">
              <a:solidFill>
                <a:srgbClr val="080808"/>
              </a:solidFill>
            </a:endParaRPr>
          </a:p>
          <a:p>
            <a:endParaRPr lang="en-GB"/>
          </a:p>
        </p:txBody>
      </p:sp>
      <p:pic>
        <p:nvPicPr>
          <p:cNvPr id="14" name="Grafik 13"/>
          <p:cNvPicPr>
            <a:picLocks noChangeAspect="1"/>
          </p:cNvPicPr>
          <p:nvPr/>
        </p:nvPicPr>
        <p:blipFill>
          <a:blip r:embed="rId3"/>
          <a:stretch>
            <a:fillRect/>
          </a:stretch>
        </p:blipFill>
        <p:spPr>
          <a:xfrm>
            <a:off x="303222" y="2967562"/>
            <a:ext cx="2756610" cy="3911639"/>
          </a:xfrm>
          <a:prstGeom prst="rect">
            <a:avLst/>
          </a:prstGeom>
        </p:spPr>
      </p:pic>
      <p:pic>
        <p:nvPicPr>
          <p:cNvPr id="15" name="Grafik 14"/>
          <p:cNvPicPr>
            <a:picLocks noChangeAspect="1"/>
          </p:cNvPicPr>
          <p:nvPr/>
        </p:nvPicPr>
        <p:blipFill>
          <a:blip r:embed="rId4"/>
          <a:stretch>
            <a:fillRect/>
          </a:stretch>
        </p:blipFill>
        <p:spPr>
          <a:xfrm>
            <a:off x="3139555" y="2967562"/>
            <a:ext cx="2717334" cy="3890438"/>
          </a:xfrm>
          <a:prstGeom prst="rect">
            <a:avLst/>
          </a:prstGeom>
        </p:spPr>
      </p:pic>
      <p:pic>
        <p:nvPicPr>
          <p:cNvPr id="16" name="Grafik 15"/>
          <p:cNvPicPr>
            <a:picLocks noChangeAspect="1"/>
          </p:cNvPicPr>
          <p:nvPr/>
        </p:nvPicPr>
        <p:blipFill>
          <a:blip r:embed="rId5"/>
          <a:stretch>
            <a:fillRect/>
          </a:stretch>
        </p:blipFill>
        <p:spPr>
          <a:xfrm>
            <a:off x="5925143" y="2967562"/>
            <a:ext cx="2750523" cy="3912047"/>
          </a:xfrm>
          <a:prstGeom prst="rect">
            <a:avLst/>
          </a:prstGeom>
        </p:spPr>
      </p:pic>
      <p:sp>
        <p:nvSpPr>
          <p:cNvPr id="4" name="Fußzeilenplatzhalter 3"/>
          <p:cNvSpPr>
            <a:spLocks noGrp="1"/>
          </p:cNvSpPr>
          <p:nvPr>
            <p:ph type="ftr" sz="quarter" idx="11"/>
          </p:nvPr>
        </p:nvSpPr>
        <p:spPr/>
        <p:txBody>
          <a:bodyPr/>
          <a:lstStyle/>
          <a:p>
            <a:r>
              <a:rPr lang="en-US" dirty="0"/>
              <a:t>SOR4D Information meeting, 5.12.2022</a:t>
            </a:r>
            <a:endParaRPr lang="en-GB" dirty="0"/>
          </a:p>
        </p:txBody>
      </p:sp>
    </p:spTree>
    <p:extLst>
      <p:ext uri="{BB962C8B-B14F-4D97-AF65-F5344CB8AC3E}">
        <p14:creationId xmlns:p14="http://schemas.microsoft.com/office/powerpoint/2010/main" val="3529602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a:t>SOR4D Information meeting, 5.12.2022</a:t>
            </a:r>
            <a:endParaRPr lang="de-CH" dirty="0"/>
          </a:p>
        </p:txBody>
      </p:sp>
      <p:sp>
        <p:nvSpPr>
          <p:cNvPr id="5" name="Foliennummernplatzhalter 4"/>
          <p:cNvSpPr>
            <a:spLocks noGrp="1"/>
          </p:cNvSpPr>
          <p:nvPr>
            <p:ph type="sldNum" sz="quarter" idx="12"/>
          </p:nvPr>
        </p:nvSpPr>
        <p:spPr/>
        <p:txBody>
          <a:bodyPr/>
          <a:lstStyle/>
          <a:p>
            <a:fld id="{442AD375-037F-43D0-B059-5172DA06796A}" type="slidenum">
              <a:rPr lang="de-CH" smtClean="0"/>
              <a:t>10</a:t>
            </a:fld>
            <a:endParaRPr lang="de-CH"/>
          </a:p>
        </p:txBody>
      </p:sp>
      <p:sp>
        <p:nvSpPr>
          <p:cNvPr id="6" name="Titel 1"/>
          <p:cNvSpPr>
            <a:spLocks noGrp="1"/>
          </p:cNvSpPr>
          <p:nvPr>
            <p:ph type="title"/>
          </p:nvPr>
        </p:nvSpPr>
        <p:spPr>
          <a:xfrm>
            <a:off x="539552" y="622300"/>
            <a:ext cx="8223449" cy="896938"/>
          </a:xfrm>
        </p:spPr>
        <p:txBody>
          <a:bodyPr/>
          <a:lstStyle/>
          <a:p>
            <a:r>
              <a:rPr lang="en-GB"/>
              <a:t>SOR4D topical focus </a:t>
            </a:r>
          </a:p>
        </p:txBody>
      </p:sp>
      <p:sp>
        <p:nvSpPr>
          <p:cNvPr id="7" name="Inhaltsplatzhalter 2"/>
          <p:cNvSpPr>
            <a:spLocks noGrp="1"/>
          </p:cNvSpPr>
          <p:nvPr>
            <p:ph idx="1"/>
          </p:nvPr>
        </p:nvSpPr>
        <p:spPr>
          <a:xfrm>
            <a:off x="539553" y="1700808"/>
            <a:ext cx="5904656" cy="4068068"/>
          </a:xfrm>
        </p:spPr>
        <p:txBody>
          <a:bodyPr/>
          <a:lstStyle/>
          <a:p>
            <a:pPr marL="342900" indent="-342900">
              <a:buFont typeface="Arial" panose="020B0604020202020204" pitchFamily="34" charset="0"/>
              <a:buChar char="•"/>
            </a:pPr>
            <a:r>
              <a:rPr lang="en-US" sz="1800" b="1" dirty="0"/>
              <a:t>open to all disciplines </a:t>
            </a:r>
            <a:r>
              <a:rPr lang="en-US" sz="1800" dirty="0"/>
              <a:t>from the humanities, social sciences, natural sciences, engineering, health and life sciences. </a:t>
            </a:r>
          </a:p>
          <a:p>
            <a:pPr marL="342900" indent="-342900">
              <a:buFont typeface="Arial" panose="020B0604020202020204" pitchFamily="34" charset="0"/>
              <a:buChar char="•"/>
            </a:pPr>
            <a:r>
              <a:rPr lang="en-US" sz="1800" dirty="0"/>
              <a:t>encourages </a:t>
            </a:r>
            <a:r>
              <a:rPr lang="en-US" sz="1800" b="1" dirty="0"/>
              <a:t>interdisciplinary collaboration between research domains </a:t>
            </a:r>
            <a:r>
              <a:rPr lang="en-US" sz="1800" dirty="0"/>
              <a:t>where such collaboration is appropriate</a:t>
            </a:r>
          </a:p>
          <a:p>
            <a:pPr marL="342900" indent="-342900">
              <a:buFont typeface="Arial" panose="020B0604020202020204" pitchFamily="34" charset="0"/>
              <a:buChar char="•"/>
            </a:pPr>
            <a:r>
              <a:rPr lang="en-US" sz="1800" dirty="0"/>
              <a:t>explicit aim for </a:t>
            </a:r>
            <a:r>
              <a:rPr lang="en-US" sz="1800" b="1" dirty="0"/>
              <a:t>systemic and transformative solutions </a:t>
            </a:r>
            <a:r>
              <a:rPr lang="en-US" sz="1800" dirty="0"/>
              <a:t>that simultaneously address several of the 17 SDGs</a:t>
            </a:r>
          </a:p>
          <a:p>
            <a:endParaRPr lang="en-US" sz="1800" dirty="0"/>
          </a:p>
          <a:p>
            <a:r>
              <a:rPr lang="en-US" sz="1800" dirty="0"/>
              <a:t>Orientation in the broad spectrum of the 2030 </a:t>
            </a:r>
            <a:br>
              <a:rPr lang="en-US" sz="1800" dirty="0"/>
            </a:br>
            <a:r>
              <a:rPr lang="en-US" sz="1800" dirty="0"/>
              <a:t>Agenda give the </a:t>
            </a:r>
            <a:r>
              <a:rPr lang="en-US" sz="1800" b="1" dirty="0"/>
              <a:t>four objectives of Switzerland’s </a:t>
            </a:r>
            <a:br>
              <a:rPr lang="en-US" sz="1800" b="1" dirty="0"/>
            </a:br>
            <a:r>
              <a:rPr lang="en-US" sz="1800" b="1" dirty="0"/>
              <a:t>International Cooperation Strategy</a:t>
            </a:r>
            <a:r>
              <a:rPr lang="en-US" sz="1800" dirty="0"/>
              <a:t>.</a:t>
            </a:r>
          </a:p>
          <a:p>
            <a:endParaRPr lang="en-GB" dirty="0"/>
          </a:p>
        </p:txBody>
      </p:sp>
      <p:pic>
        <p:nvPicPr>
          <p:cNvPr id="8" name="Grafik 7"/>
          <p:cNvPicPr>
            <a:picLocks noChangeAspect="1"/>
          </p:cNvPicPr>
          <p:nvPr/>
        </p:nvPicPr>
        <p:blipFill>
          <a:blip r:embed="rId3"/>
          <a:stretch>
            <a:fillRect/>
          </a:stretch>
        </p:blipFill>
        <p:spPr>
          <a:xfrm>
            <a:off x="6588224" y="1916831"/>
            <a:ext cx="2305050" cy="2181225"/>
          </a:xfrm>
          <a:prstGeom prst="rect">
            <a:avLst/>
          </a:prstGeom>
        </p:spPr>
      </p:pic>
      <p:pic>
        <p:nvPicPr>
          <p:cNvPr id="9" name="Grafik 8"/>
          <p:cNvPicPr>
            <a:picLocks noChangeAspect="1"/>
          </p:cNvPicPr>
          <p:nvPr/>
        </p:nvPicPr>
        <p:blipFill>
          <a:blip r:embed="rId4"/>
          <a:stretch>
            <a:fillRect/>
          </a:stretch>
        </p:blipFill>
        <p:spPr>
          <a:xfrm>
            <a:off x="6755355" y="4509120"/>
            <a:ext cx="2170908" cy="1584176"/>
          </a:xfrm>
          <a:prstGeom prst="rect">
            <a:avLst/>
          </a:prstGeom>
        </p:spPr>
      </p:pic>
    </p:spTree>
    <p:extLst>
      <p:ext uri="{BB962C8B-B14F-4D97-AF65-F5344CB8AC3E}">
        <p14:creationId xmlns:p14="http://schemas.microsoft.com/office/powerpoint/2010/main" val="187204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a:t>SOR4D Information meeting, 5.12.2022</a:t>
            </a:r>
            <a:endParaRPr lang="de-CH" dirty="0"/>
          </a:p>
        </p:txBody>
      </p:sp>
      <p:sp>
        <p:nvSpPr>
          <p:cNvPr id="5" name="Foliennummernplatzhalter 4"/>
          <p:cNvSpPr>
            <a:spLocks noGrp="1"/>
          </p:cNvSpPr>
          <p:nvPr>
            <p:ph type="sldNum" sz="quarter" idx="12"/>
          </p:nvPr>
        </p:nvSpPr>
        <p:spPr/>
        <p:txBody>
          <a:bodyPr/>
          <a:lstStyle/>
          <a:p>
            <a:fld id="{442AD375-037F-43D0-B059-5172DA06796A}" type="slidenum">
              <a:rPr lang="de-CH" smtClean="0"/>
              <a:t>11</a:t>
            </a:fld>
            <a:endParaRPr lang="de-CH"/>
          </a:p>
        </p:txBody>
      </p:sp>
      <p:sp>
        <p:nvSpPr>
          <p:cNvPr id="6" name="Titel 1"/>
          <p:cNvSpPr>
            <a:spLocks noGrp="1"/>
          </p:cNvSpPr>
          <p:nvPr>
            <p:ph type="title"/>
          </p:nvPr>
        </p:nvSpPr>
        <p:spPr>
          <a:xfrm>
            <a:off x="529961" y="656854"/>
            <a:ext cx="8483411" cy="672704"/>
          </a:xfrm>
        </p:spPr>
        <p:txBody>
          <a:bodyPr/>
          <a:lstStyle/>
          <a:p>
            <a:r>
              <a:rPr lang="en-GB"/>
              <a:t>SOR4D programme budget</a:t>
            </a:r>
          </a:p>
        </p:txBody>
      </p:sp>
      <p:sp>
        <p:nvSpPr>
          <p:cNvPr id="7" name="Inhaltsplatzhalter 2"/>
          <p:cNvSpPr>
            <a:spLocks noGrp="1"/>
          </p:cNvSpPr>
          <p:nvPr>
            <p:ph idx="1"/>
          </p:nvPr>
        </p:nvSpPr>
        <p:spPr>
          <a:xfrm>
            <a:off x="550921" y="1556792"/>
            <a:ext cx="8196255" cy="3366947"/>
          </a:xfrm>
        </p:spPr>
        <p:txBody>
          <a:bodyPr/>
          <a:lstStyle/>
          <a:p>
            <a:r>
              <a:rPr lang="de-CH" sz="1800" b="1" dirty="0"/>
              <a:t>Total </a:t>
            </a:r>
            <a:r>
              <a:rPr lang="de-CH" sz="1800" b="1" dirty="0" err="1"/>
              <a:t>programme</a:t>
            </a:r>
            <a:r>
              <a:rPr lang="de-CH" sz="1800" b="1" dirty="0"/>
              <a:t> </a:t>
            </a:r>
            <a:r>
              <a:rPr lang="de-CH" sz="1800" b="1" dirty="0" err="1"/>
              <a:t>budget</a:t>
            </a:r>
            <a:r>
              <a:rPr lang="de-CH" sz="1800" b="1" dirty="0"/>
              <a:t>:				CHF 19.3 </a:t>
            </a:r>
            <a:r>
              <a:rPr lang="de-CH" sz="1800" b="1" dirty="0" err="1"/>
              <a:t>million</a:t>
            </a:r>
            <a:r>
              <a:rPr lang="de-CH" sz="1800" b="1" dirty="0"/>
              <a:t> </a:t>
            </a:r>
          </a:p>
          <a:p>
            <a:endParaRPr lang="de-CH" sz="1800" dirty="0"/>
          </a:p>
          <a:p>
            <a:r>
              <a:rPr lang="de-CH" sz="1800" dirty="0"/>
              <a:t>Research </a:t>
            </a:r>
            <a:r>
              <a:rPr lang="de-CH" sz="1800" dirty="0" err="1"/>
              <a:t>funds</a:t>
            </a:r>
            <a:r>
              <a:rPr lang="de-CH" sz="1800" dirty="0"/>
              <a:t>:						CHF 17.2 </a:t>
            </a:r>
            <a:r>
              <a:rPr lang="de-CH" sz="1800" dirty="0" err="1"/>
              <a:t>million</a:t>
            </a:r>
            <a:endParaRPr lang="de-CH" sz="1800" dirty="0"/>
          </a:p>
          <a:p>
            <a:r>
              <a:rPr lang="de-CH" sz="1800" dirty="0"/>
              <a:t>(</a:t>
            </a:r>
            <a:r>
              <a:rPr lang="de-CH" sz="1800" dirty="0" err="1"/>
              <a:t>preparatory</a:t>
            </a:r>
            <a:r>
              <a:rPr lang="de-CH" sz="1800" dirty="0"/>
              <a:t> </a:t>
            </a:r>
            <a:r>
              <a:rPr lang="de-CH" sz="1800" dirty="0" err="1"/>
              <a:t>grants</a:t>
            </a:r>
            <a:r>
              <a:rPr lang="de-CH" sz="1800" dirty="0"/>
              <a:t>, </a:t>
            </a:r>
            <a:r>
              <a:rPr lang="de-CH" sz="1800" dirty="0" err="1"/>
              <a:t>project</a:t>
            </a:r>
            <a:r>
              <a:rPr lang="de-CH" sz="1800" dirty="0"/>
              <a:t> </a:t>
            </a:r>
            <a:r>
              <a:rPr lang="de-CH" sz="1800" dirty="0" err="1"/>
              <a:t>budgets</a:t>
            </a:r>
            <a:r>
              <a:rPr lang="de-CH" sz="1800" dirty="0"/>
              <a:t>, Transformation</a:t>
            </a:r>
            <a:br>
              <a:rPr lang="de-CH" sz="1800" dirty="0"/>
            </a:br>
            <a:r>
              <a:rPr lang="de-CH" sz="1800" dirty="0" err="1"/>
              <a:t>Accelerating</a:t>
            </a:r>
            <a:r>
              <a:rPr lang="de-CH" sz="1800" dirty="0"/>
              <a:t> Grants, </a:t>
            </a:r>
            <a:r>
              <a:rPr lang="de-CH" sz="1800" dirty="0" err="1"/>
              <a:t>events</a:t>
            </a:r>
            <a:r>
              <a:rPr lang="de-CH" sz="1800" dirty="0"/>
              <a:t> and </a:t>
            </a:r>
            <a:r>
              <a:rPr lang="de-CH" sz="1800" dirty="0" err="1"/>
              <a:t>communication</a:t>
            </a:r>
            <a:r>
              <a:rPr lang="de-CH" sz="1800" dirty="0"/>
              <a:t>)</a:t>
            </a:r>
          </a:p>
          <a:p>
            <a:endParaRPr lang="de-CH" sz="1800" dirty="0"/>
          </a:p>
          <a:p>
            <a:r>
              <a:rPr lang="de-CH" sz="1800" dirty="0"/>
              <a:t>Management </a:t>
            </a:r>
            <a:r>
              <a:rPr lang="de-CH" sz="1800" dirty="0" err="1"/>
              <a:t>funds</a:t>
            </a:r>
            <a:r>
              <a:rPr lang="de-CH" sz="1800" dirty="0"/>
              <a:t>: 					CHF 2.1 </a:t>
            </a:r>
            <a:r>
              <a:rPr lang="de-CH" sz="1800" dirty="0" err="1"/>
              <a:t>million</a:t>
            </a:r>
            <a:endParaRPr lang="de-CH" sz="1800" dirty="0"/>
          </a:p>
          <a:p>
            <a:r>
              <a:rPr lang="de-CH" sz="1800" dirty="0"/>
              <a:t>(</a:t>
            </a:r>
            <a:r>
              <a:rPr lang="de-CH" sz="1800" dirty="0" err="1"/>
              <a:t>evaluation</a:t>
            </a:r>
            <a:r>
              <a:rPr lang="de-CH" sz="1800" dirty="0"/>
              <a:t> and </a:t>
            </a:r>
            <a:r>
              <a:rPr lang="de-CH" sz="1800" dirty="0" err="1"/>
              <a:t>monitoring</a:t>
            </a:r>
            <a:r>
              <a:rPr lang="de-CH" sz="1800" dirty="0"/>
              <a:t>, </a:t>
            </a:r>
            <a:r>
              <a:rPr lang="de-CH" sz="1800" dirty="0" err="1"/>
              <a:t>programme</a:t>
            </a:r>
            <a:r>
              <a:rPr lang="de-CH" sz="1800" dirty="0"/>
              <a:t> </a:t>
            </a:r>
            <a:r>
              <a:rPr lang="de-CH" sz="1800" dirty="0" err="1"/>
              <a:t>management</a:t>
            </a:r>
            <a:r>
              <a:rPr lang="de-CH" sz="1800" dirty="0"/>
              <a:t>, </a:t>
            </a:r>
            <a:br>
              <a:rPr lang="de-CH" sz="1800" dirty="0"/>
            </a:br>
            <a:r>
              <a:rPr lang="de-CH" sz="1800" dirty="0" err="1"/>
              <a:t>communication</a:t>
            </a:r>
            <a:r>
              <a:rPr lang="de-CH" sz="1800" dirty="0"/>
              <a:t>)</a:t>
            </a:r>
          </a:p>
          <a:p>
            <a:endParaRPr lang="de-CH" sz="1800" dirty="0"/>
          </a:p>
          <a:p>
            <a:r>
              <a:rPr lang="de-CH" sz="1800" b="1" dirty="0" err="1"/>
              <a:t>Number</a:t>
            </a:r>
            <a:r>
              <a:rPr lang="de-CH" sz="1800" b="1" dirty="0"/>
              <a:t> of </a:t>
            </a:r>
            <a:r>
              <a:rPr lang="de-CH" sz="1800" b="1" dirty="0" err="1"/>
              <a:t>projects</a:t>
            </a:r>
            <a:r>
              <a:rPr lang="de-CH" sz="1800" b="1" dirty="0"/>
              <a:t> </a:t>
            </a:r>
            <a:r>
              <a:rPr lang="de-CH" sz="1800" b="1" dirty="0" err="1"/>
              <a:t>to</a:t>
            </a:r>
            <a:r>
              <a:rPr lang="de-CH" sz="1800" b="1" dirty="0"/>
              <a:t> </a:t>
            </a:r>
            <a:r>
              <a:rPr lang="de-CH" sz="1800" b="1" dirty="0" err="1"/>
              <a:t>be</a:t>
            </a:r>
            <a:r>
              <a:rPr lang="de-CH" sz="1800" b="1" dirty="0"/>
              <a:t> </a:t>
            </a:r>
            <a:r>
              <a:rPr lang="de-CH" sz="1800" b="1" dirty="0" err="1"/>
              <a:t>funded</a:t>
            </a:r>
            <a:r>
              <a:rPr lang="de-CH" sz="1800" b="1" dirty="0"/>
              <a:t>: 			</a:t>
            </a:r>
            <a:r>
              <a:rPr lang="de-CH" sz="1800" b="1" dirty="0" err="1"/>
              <a:t>approx</a:t>
            </a:r>
            <a:r>
              <a:rPr lang="de-CH" sz="1800" b="1" dirty="0"/>
              <a:t> 20</a:t>
            </a:r>
          </a:p>
          <a:p>
            <a:r>
              <a:rPr lang="de-CH" sz="1800" b="1" dirty="0" err="1"/>
              <a:t>Two</a:t>
            </a:r>
            <a:r>
              <a:rPr lang="de-CH" sz="1800" b="1" dirty="0"/>
              <a:t> Calls: 1st </a:t>
            </a:r>
            <a:r>
              <a:rPr lang="de-CH" sz="1800" b="1" dirty="0" err="1"/>
              <a:t>call</a:t>
            </a:r>
            <a:r>
              <a:rPr lang="de-CH" sz="1800" b="1" dirty="0"/>
              <a:t> Feb 2022 and </a:t>
            </a:r>
            <a:r>
              <a:rPr lang="de-CH" sz="1800" b="1" dirty="0">
                <a:solidFill>
                  <a:srgbClr val="C00000"/>
                </a:solidFill>
              </a:rPr>
              <a:t>2nd </a:t>
            </a:r>
            <a:r>
              <a:rPr lang="de-CH" sz="1800" b="1" dirty="0" err="1">
                <a:solidFill>
                  <a:srgbClr val="C00000"/>
                </a:solidFill>
              </a:rPr>
              <a:t>call</a:t>
            </a:r>
            <a:r>
              <a:rPr lang="de-CH" sz="1800" b="1" dirty="0">
                <a:solidFill>
                  <a:srgbClr val="C00000"/>
                </a:solidFill>
              </a:rPr>
              <a:t> Nov 2022 </a:t>
            </a:r>
          </a:p>
          <a:p>
            <a:r>
              <a:rPr lang="de-CH" sz="1800" b="1" dirty="0"/>
              <a:t>			</a:t>
            </a:r>
          </a:p>
        </p:txBody>
      </p:sp>
    </p:spTree>
    <p:extLst>
      <p:ext uri="{BB962C8B-B14F-4D97-AF65-F5344CB8AC3E}">
        <p14:creationId xmlns:p14="http://schemas.microsoft.com/office/powerpoint/2010/main" val="177468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stretch>
            <a:fillRect/>
          </a:stretch>
        </p:blipFill>
        <p:spPr>
          <a:xfrm>
            <a:off x="-32445" y="1196752"/>
            <a:ext cx="9206410" cy="5153002"/>
          </a:xfrm>
          <a:prstGeom prst="rect">
            <a:avLst/>
          </a:prstGeom>
        </p:spPr>
      </p:pic>
      <p:pic>
        <p:nvPicPr>
          <p:cNvPr id="9" name="Inhaltsplatzhalter 5"/>
          <p:cNvPicPr>
            <a:picLocks noGrp="1" noChangeAspect="1"/>
          </p:cNvPicPr>
          <p:nvPr>
            <p:ph idx="1"/>
          </p:nvPr>
        </p:nvPicPr>
        <p:blipFill>
          <a:blip r:embed="rId4"/>
          <a:stretch>
            <a:fillRect/>
          </a:stretch>
        </p:blipFill>
        <p:spPr>
          <a:xfrm>
            <a:off x="971600" y="2204864"/>
            <a:ext cx="6702639" cy="3466521"/>
          </a:xfrm>
          <a:prstGeom prst="rect">
            <a:avLst/>
          </a:prstGeom>
        </p:spPr>
      </p:pic>
      <p:sp>
        <p:nvSpPr>
          <p:cNvPr id="6" name="Fußzeilenplatzhalter 5"/>
          <p:cNvSpPr>
            <a:spLocks noGrp="1"/>
          </p:cNvSpPr>
          <p:nvPr>
            <p:ph type="ftr" sz="quarter" idx="11"/>
          </p:nvPr>
        </p:nvSpPr>
        <p:spPr/>
        <p:txBody>
          <a:bodyPr/>
          <a:lstStyle/>
          <a:p>
            <a:r>
              <a:rPr lang="en-US"/>
              <a:t>SOR4D Information meeting, 8.3.2022</a:t>
            </a:r>
            <a:endParaRPr lang="de-CH"/>
          </a:p>
        </p:txBody>
      </p:sp>
      <p:sp>
        <p:nvSpPr>
          <p:cNvPr id="8" name="Foliennummernplatzhalter 7"/>
          <p:cNvSpPr>
            <a:spLocks noGrp="1"/>
          </p:cNvSpPr>
          <p:nvPr>
            <p:ph type="sldNum" sz="quarter" idx="12"/>
          </p:nvPr>
        </p:nvSpPr>
        <p:spPr/>
        <p:txBody>
          <a:bodyPr/>
          <a:lstStyle/>
          <a:p>
            <a:fld id="{442AD375-037F-43D0-B059-5172DA06796A}" type="slidenum">
              <a:rPr lang="de-CH" smtClean="0"/>
              <a:t>12</a:t>
            </a:fld>
            <a:endParaRPr lang="de-CH"/>
          </a:p>
        </p:txBody>
      </p:sp>
    </p:spTree>
    <p:extLst>
      <p:ext uri="{BB962C8B-B14F-4D97-AF65-F5344CB8AC3E}">
        <p14:creationId xmlns:p14="http://schemas.microsoft.com/office/powerpoint/2010/main" val="95668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585581" y="2003528"/>
            <a:ext cx="8081598" cy="989741"/>
          </a:xfrm>
        </p:spPr>
        <p:txBody>
          <a:bodyPr/>
          <a:lstStyle/>
          <a:p>
            <a:r>
              <a:rPr lang="en-US" sz="4000"/>
              <a:t>Project examples</a:t>
            </a:r>
            <a:br>
              <a:rPr lang="en-US"/>
            </a:br>
            <a:r>
              <a:rPr lang="en-US"/>
              <a:t>from the r4d programme </a:t>
            </a:r>
            <a:br>
              <a:rPr lang="en-US"/>
            </a:br>
            <a:endParaRPr lang="en-US"/>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292" y="3964830"/>
            <a:ext cx="2379570" cy="1336377"/>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0205" y="3964830"/>
            <a:ext cx="2392083" cy="1336377"/>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964830"/>
            <a:ext cx="2004564" cy="1336377"/>
          </a:xfrm>
          <a:prstGeom prst="rect">
            <a:avLst/>
          </a:prstGeom>
        </p:spPr>
      </p:pic>
      <p:pic>
        <p:nvPicPr>
          <p:cNvPr id="12" name="Grafik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1601" y="3964831"/>
            <a:ext cx="2004566" cy="1336377"/>
          </a:xfrm>
          <a:prstGeom prst="rect">
            <a:avLst/>
          </a:prstGeom>
        </p:spPr>
      </p:pic>
      <p:pic>
        <p:nvPicPr>
          <p:cNvPr id="13" name="Grafik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51866" y="3964829"/>
            <a:ext cx="1781838" cy="1336378"/>
          </a:xfrm>
          <a:prstGeom prst="rect">
            <a:avLst/>
          </a:prstGeom>
        </p:spPr>
      </p:pic>
      <p:sp>
        <p:nvSpPr>
          <p:cNvPr id="14" name="Fußzeilenplatzhalter 13"/>
          <p:cNvSpPr>
            <a:spLocks noGrp="1"/>
          </p:cNvSpPr>
          <p:nvPr>
            <p:ph type="ftr" sz="quarter" idx="11"/>
          </p:nvPr>
        </p:nvSpPr>
        <p:spPr/>
        <p:txBody>
          <a:bodyPr/>
          <a:lstStyle/>
          <a:p>
            <a:r>
              <a:rPr lang="en-US" dirty="0"/>
              <a:t>SOR4D Information meeting, 5.12.2022</a:t>
            </a:r>
            <a:endParaRPr lang="de-CH" dirty="0"/>
          </a:p>
        </p:txBody>
      </p:sp>
      <p:sp>
        <p:nvSpPr>
          <p:cNvPr id="15" name="Foliennummernplatzhalter 14"/>
          <p:cNvSpPr>
            <a:spLocks noGrp="1"/>
          </p:cNvSpPr>
          <p:nvPr>
            <p:ph type="sldNum" sz="quarter" idx="12"/>
          </p:nvPr>
        </p:nvSpPr>
        <p:spPr/>
        <p:txBody>
          <a:bodyPr/>
          <a:lstStyle/>
          <a:p>
            <a:fld id="{442AD375-037F-43D0-B059-5172DA06796A}" type="slidenum">
              <a:rPr lang="de-CH" smtClean="0"/>
              <a:t>13</a:t>
            </a:fld>
            <a:endParaRPr lang="de-CH"/>
          </a:p>
        </p:txBody>
      </p:sp>
    </p:spTree>
    <p:extLst>
      <p:ext uri="{BB962C8B-B14F-4D97-AF65-F5344CB8AC3E}">
        <p14:creationId xmlns:p14="http://schemas.microsoft.com/office/powerpoint/2010/main" val="1514244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529961" y="413534"/>
            <a:ext cx="8081598" cy="989741"/>
          </a:xfrm>
        </p:spPr>
        <p:txBody>
          <a:bodyPr/>
          <a:lstStyle/>
          <a:p>
            <a:r>
              <a:rPr lang="en-GB"/>
              <a:t>Project examples 1:</a:t>
            </a:r>
            <a:br>
              <a:rPr lang="en-GB"/>
            </a:br>
            <a:r>
              <a:rPr lang="en-GB"/>
              <a:t>r4d COCOBOARDS (2014-2017)</a:t>
            </a:r>
            <a:br>
              <a:rPr lang="en-GB"/>
            </a:br>
            <a:endParaRPr lang="en-GB"/>
          </a:p>
        </p:txBody>
      </p:sp>
      <p:sp>
        <p:nvSpPr>
          <p:cNvPr id="3" name="Inhaltsplatzhalter 2"/>
          <p:cNvSpPr>
            <a:spLocks noGrp="1"/>
          </p:cNvSpPr>
          <p:nvPr>
            <p:ph idx="1"/>
          </p:nvPr>
        </p:nvSpPr>
        <p:spPr>
          <a:xfrm>
            <a:off x="529961" y="2468708"/>
            <a:ext cx="5986255" cy="1479038"/>
          </a:xfrm>
        </p:spPr>
        <p:txBody>
          <a:bodyPr/>
          <a:lstStyle/>
          <a:p>
            <a:r>
              <a:rPr lang="en-US" sz="1600" b="1">
                <a:hlinkClick r:id="rId3"/>
              </a:rPr>
              <a:t>COCOBOARDS</a:t>
            </a:r>
            <a:r>
              <a:rPr lang="en-US" sz="1600"/>
              <a:t> developed and implemented an environmentally sound technology for the manufacturing of affordable building materials made of coconut husk and bonded with tannin-based adhesive. The project and TAG target local production for local supplies. </a:t>
            </a:r>
          </a:p>
          <a:p>
            <a:endParaRPr lang="en-US" sz="1600"/>
          </a:p>
        </p:txBody>
      </p:sp>
      <p:pic>
        <p:nvPicPr>
          <p:cNvPr id="6" name="Grafik 5"/>
          <p:cNvPicPr>
            <a:picLocks noChangeAspect="1"/>
          </p:cNvPicPr>
          <p:nvPr/>
        </p:nvPicPr>
        <p:blipFill>
          <a:blip r:embed="rId4"/>
          <a:stretch>
            <a:fillRect/>
          </a:stretch>
        </p:blipFill>
        <p:spPr>
          <a:xfrm>
            <a:off x="6855255" y="579074"/>
            <a:ext cx="2288324" cy="1698819"/>
          </a:xfrm>
          <a:prstGeom prst="rect">
            <a:avLst/>
          </a:prstGeom>
        </p:spPr>
      </p:pic>
      <p:pic>
        <p:nvPicPr>
          <p:cNvPr id="9" name="Grafik 8"/>
          <p:cNvPicPr>
            <a:picLocks noChangeAspect="1"/>
          </p:cNvPicPr>
          <p:nvPr/>
        </p:nvPicPr>
        <p:blipFill>
          <a:blip r:embed="rId5"/>
          <a:stretch>
            <a:fillRect/>
          </a:stretch>
        </p:blipFill>
        <p:spPr>
          <a:xfrm>
            <a:off x="6562146" y="3840107"/>
            <a:ext cx="2624008" cy="1543286"/>
          </a:xfrm>
          <a:prstGeom prst="rect">
            <a:avLst/>
          </a:prstGeom>
        </p:spPr>
      </p:pic>
      <p:pic>
        <p:nvPicPr>
          <p:cNvPr id="10" name="Grafik 9"/>
          <p:cNvPicPr>
            <a:picLocks noChangeAspect="1"/>
          </p:cNvPicPr>
          <p:nvPr/>
        </p:nvPicPr>
        <p:blipFill>
          <a:blip r:embed="rId6"/>
          <a:stretch>
            <a:fillRect/>
          </a:stretch>
        </p:blipFill>
        <p:spPr>
          <a:xfrm>
            <a:off x="6562146" y="2347571"/>
            <a:ext cx="2581854" cy="1447874"/>
          </a:xfrm>
          <a:prstGeom prst="rect">
            <a:avLst/>
          </a:prstGeom>
        </p:spPr>
      </p:pic>
      <p:pic>
        <p:nvPicPr>
          <p:cNvPr id="11" name="Grafik 10"/>
          <p:cNvPicPr>
            <a:picLocks noChangeAspect="1"/>
          </p:cNvPicPr>
          <p:nvPr/>
        </p:nvPicPr>
        <p:blipFill rotWithShape="1">
          <a:blip r:embed="rId7"/>
          <a:srcRect l="3252" r="2624"/>
          <a:stretch/>
        </p:blipFill>
        <p:spPr>
          <a:xfrm>
            <a:off x="6562146" y="5386116"/>
            <a:ext cx="2592289" cy="754172"/>
          </a:xfrm>
          <a:prstGeom prst="rect">
            <a:avLst/>
          </a:prstGeom>
        </p:spPr>
      </p:pic>
      <p:sp>
        <p:nvSpPr>
          <p:cNvPr id="13" name="Fußzeilenplatzhalter 12"/>
          <p:cNvSpPr>
            <a:spLocks noGrp="1"/>
          </p:cNvSpPr>
          <p:nvPr>
            <p:ph type="ftr" sz="quarter" idx="11"/>
          </p:nvPr>
        </p:nvSpPr>
        <p:spPr/>
        <p:txBody>
          <a:bodyPr/>
          <a:lstStyle/>
          <a:p>
            <a:r>
              <a:rPr lang="en-US" dirty="0"/>
              <a:t>SOR4D Information meeting, 5.12.2022</a:t>
            </a:r>
            <a:endParaRPr lang="de-CH" dirty="0"/>
          </a:p>
        </p:txBody>
      </p:sp>
      <p:sp>
        <p:nvSpPr>
          <p:cNvPr id="14" name="Foliennummernplatzhalter 13"/>
          <p:cNvSpPr>
            <a:spLocks noGrp="1"/>
          </p:cNvSpPr>
          <p:nvPr>
            <p:ph type="sldNum" sz="quarter" idx="12"/>
          </p:nvPr>
        </p:nvSpPr>
        <p:spPr/>
        <p:txBody>
          <a:bodyPr/>
          <a:lstStyle/>
          <a:p>
            <a:fld id="{442AD375-037F-43D0-B059-5172DA06796A}" type="slidenum">
              <a:rPr lang="de-CH" smtClean="0"/>
              <a:t>14</a:t>
            </a:fld>
            <a:endParaRPr lang="de-CH"/>
          </a:p>
        </p:txBody>
      </p:sp>
      <p:sp>
        <p:nvSpPr>
          <p:cNvPr id="12" name="Titel 1"/>
          <p:cNvSpPr txBox="1">
            <a:spLocks/>
          </p:cNvSpPr>
          <p:nvPr/>
        </p:nvSpPr>
        <p:spPr>
          <a:xfrm>
            <a:off x="529961" y="908404"/>
            <a:ext cx="8081598" cy="98974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br>
              <a:rPr lang="en-GB"/>
            </a:br>
            <a:br>
              <a:rPr lang="en-GB"/>
            </a:br>
            <a:endParaRPr lang="en-GB"/>
          </a:p>
        </p:txBody>
      </p:sp>
      <p:sp>
        <p:nvSpPr>
          <p:cNvPr id="15" name="Titel 1"/>
          <p:cNvSpPr txBox="1">
            <a:spLocks/>
          </p:cNvSpPr>
          <p:nvPr/>
        </p:nvSpPr>
        <p:spPr>
          <a:xfrm>
            <a:off x="529959" y="1898145"/>
            <a:ext cx="8081598" cy="570563"/>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GB"/>
              <a:t>r4d Pinoy Tannin (2018-2022)</a:t>
            </a:r>
          </a:p>
        </p:txBody>
      </p:sp>
      <p:sp>
        <p:nvSpPr>
          <p:cNvPr id="16" name="Titel 1"/>
          <p:cNvSpPr txBox="1">
            <a:spLocks/>
          </p:cNvSpPr>
          <p:nvPr/>
        </p:nvSpPr>
        <p:spPr>
          <a:xfrm>
            <a:off x="529961" y="1423109"/>
            <a:ext cx="8081598" cy="550729"/>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GB"/>
              <a:t>COCOBOARDS TAG (2019-2020)</a:t>
            </a:r>
          </a:p>
        </p:txBody>
      </p:sp>
      <p:sp>
        <p:nvSpPr>
          <p:cNvPr id="17" name="Inhaltsplatzhalter 2"/>
          <p:cNvSpPr txBox="1">
            <a:spLocks/>
          </p:cNvSpPr>
          <p:nvPr/>
        </p:nvSpPr>
        <p:spPr>
          <a:xfrm>
            <a:off x="529960" y="4079445"/>
            <a:ext cx="5986255" cy="1453605"/>
          </a:xfrm>
          <a:prstGeom prst="rect">
            <a:avLst/>
          </a:prstGeom>
        </p:spPr>
        <p:txBody>
          <a:bodyPr vert="horz" lIns="0" tIns="0" rIns="0" bIns="0" rtlCol="0">
            <a:noAutofit/>
          </a:bodyPr>
          <a:lstStyle>
            <a:lvl1pPr marL="0" indent="0" algn="l" defTabSz="914400" rtl="0" eaLnBrk="1" latinLnBrk="0" hangingPunct="1">
              <a:lnSpc>
                <a:spcPct val="120000"/>
              </a:lnSpc>
              <a:spcBef>
                <a:spcPts val="0"/>
              </a:spcBef>
              <a:buFont typeface="Symbol" panose="05050102010706020507" pitchFamily="18" charset="2"/>
              <a:buNone/>
              <a:defRPr sz="2400" kern="1200">
                <a:solidFill>
                  <a:schemeClr val="tx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20000"/>
              </a:lnSpc>
              <a:spcBef>
                <a:spcPts val="0"/>
              </a:spcBef>
              <a:buFont typeface="Symbol" panose="05050102010706020507" pitchFamily="18" charset="2"/>
              <a:buChar char="-"/>
              <a:defRPr sz="2400" kern="1200" baseline="0">
                <a:solidFill>
                  <a:schemeClr val="tx1"/>
                </a:solidFill>
                <a:latin typeface="Arial" panose="020B0604020202020204" pitchFamily="34" charset="0"/>
                <a:ea typeface="+mn-ea"/>
                <a:cs typeface="Arial" panose="020B0604020202020204" pitchFamily="34" charset="0"/>
              </a:defRPr>
            </a:lvl2pPr>
            <a:lvl3pPr marL="432000" indent="-216000" algn="l" defTabSz="914400" rtl="0" eaLnBrk="1" latinLnBrk="0" hangingPunct="1">
              <a:lnSpc>
                <a:spcPct val="120000"/>
              </a:lnSpc>
              <a:spcBef>
                <a:spcPts val="0"/>
              </a:spcBef>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3pPr>
            <a:lvl4pPr marL="648000" indent="-216000" algn="l" defTabSz="914400" rtl="0" eaLnBrk="1" latinLnBrk="0" hangingPunct="1">
              <a:lnSpc>
                <a:spcPct val="120000"/>
              </a:lnSpc>
              <a:spcBef>
                <a:spcPts val="0"/>
              </a:spcBef>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4pPr>
            <a:lvl5pPr marL="864000" indent="-216000" algn="l" defTabSz="914400" rtl="0" eaLnBrk="1" latinLnBrk="0" hangingPunct="1">
              <a:lnSpc>
                <a:spcPct val="120000"/>
              </a:lnSpc>
              <a:spcBef>
                <a:spcPts val="0"/>
              </a:spcBef>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The </a:t>
            </a:r>
            <a:r>
              <a:rPr lang="en-US" sz="1600" b="1">
                <a:hlinkClick r:id="rId8"/>
              </a:rPr>
              <a:t>Pinoy Tannin </a:t>
            </a:r>
            <a:r>
              <a:rPr lang="en-US" sz="1600"/>
              <a:t>project aims to develop the scientific, technological, social and economic bases to set up a sustainable and environmentally-friendly tannin extraction value-chain in the Philippines, and to contribute to the creation of new revenue possibilities for local communities.</a:t>
            </a:r>
          </a:p>
        </p:txBody>
      </p:sp>
      <p:sp>
        <p:nvSpPr>
          <p:cNvPr id="18" name="Inhaltsplatzhalter 2"/>
          <p:cNvSpPr txBox="1">
            <a:spLocks/>
          </p:cNvSpPr>
          <p:nvPr/>
        </p:nvSpPr>
        <p:spPr>
          <a:xfrm>
            <a:off x="529959" y="5659108"/>
            <a:ext cx="5986255" cy="671354"/>
          </a:xfrm>
          <a:prstGeom prst="rect">
            <a:avLst/>
          </a:prstGeom>
        </p:spPr>
        <p:txBody>
          <a:bodyPr vert="horz" lIns="0" tIns="0" rIns="0" bIns="0" rtlCol="0">
            <a:noAutofit/>
          </a:bodyPr>
          <a:lstStyle>
            <a:lvl1pPr marL="0" indent="0" algn="l" defTabSz="914400" rtl="0" eaLnBrk="1" latinLnBrk="0" hangingPunct="1">
              <a:lnSpc>
                <a:spcPct val="120000"/>
              </a:lnSpc>
              <a:spcBef>
                <a:spcPts val="0"/>
              </a:spcBef>
              <a:buFont typeface="Symbol" panose="05050102010706020507" pitchFamily="18" charset="2"/>
              <a:buNone/>
              <a:defRPr sz="2400" kern="1200">
                <a:solidFill>
                  <a:schemeClr val="tx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20000"/>
              </a:lnSpc>
              <a:spcBef>
                <a:spcPts val="0"/>
              </a:spcBef>
              <a:buFont typeface="Symbol" panose="05050102010706020507" pitchFamily="18" charset="2"/>
              <a:buChar char="-"/>
              <a:defRPr sz="2400" kern="1200" baseline="0">
                <a:solidFill>
                  <a:schemeClr val="tx1"/>
                </a:solidFill>
                <a:latin typeface="Arial" panose="020B0604020202020204" pitchFamily="34" charset="0"/>
                <a:ea typeface="+mn-ea"/>
                <a:cs typeface="Arial" panose="020B0604020202020204" pitchFamily="34" charset="0"/>
              </a:defRPr>
            </a:lvl2pPr>
            <a:lvl3pPr marL="432000" indent="-216000" algn="l" defTabSz="914400" rtl="0" eaLnBrk="1" latinLnBrk="0" hangingPunct="1">
              <a:lnSpc>
                <a:spcPct val="120000"/>
              </a:lnSpc>
              <a:spcBef>
                <a:spcPts val="0"/>
              </a:spcBef>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3pPr>
            <a:lvl4pPr marL="648000" indent="-216000" algn="l" defTabSz="914400" rtl="0" eaLnBrk="1" latinLnBrk="0" hangingPunct="1">
              <a:lnSpc>
                <a:spcPct val="120000"/>
              </a:lnSpc>
              <a:spcBef>
                <a:spcPts val="0"/>
              </a:spcBef>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4pPr>
            <a:lvl5pPr marL="864000" indent="-216000" algn="l" defTabSz="914400" rtl="0" eaLnBrk="1" latinLnBrk="0" hangingPunct="1">
              <a:lnSpc>
                <a:spcPct val="120000"/>
              </a:lnSpc>
              <a:spcBef>
                <a:spcPts val="0"/>
              </a:spcBef>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a:sym typeface="Symbol" panose="05050102010706020507" pitchFamily="18" charset="2"/>
              </a:rPr>
              <a:t> </a:t>
            </a:r>
            <a:r>
              <a:rPr lang="en-US" sz="1600" b="1"/>
              <a:t>NaturLoop</a:t>
            </a:r>
            <a:r>
              <a:rPr lang="en-US" sz="1600"/>
              <a:t> is a Swiss-based green tech and materials science startup.</a:t>
            </a:r>
          </a:p>
        </p:txBody>
      </p:sp>
    </p:spTree>
    <p:extLst>
      <p:ext uri="{BB962C8B-B14F-4D97-AF65-F5344CB8AC3E}">
        <p14:creationId xmlns:p14="http://schemas.microsoft.com/office/powerpoint/2010/main" val="150665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Project examples 2: </a:t>
            </a:r>
            <a:br>
              <a:rPr lang="en-GB"/>
            </a:br>
            <a:r>
              <a:rPr lang="en-GB"/>
              <a:t>r4d Knowledge for Peace</a:t>
            </a:r>
            <a:br>
              <a:rPr lang="en-GB"/>
            </a:br>
            <a:r>
              <a:rPr lang="en-GB" sz="1400">
                <a:hlinkClick r:id="rId3"/>
              </a:rPr>
              <a:t>http://knowledge-for-peace.org/</a:t>
            </a:r>
            <a:r>
              <a:rPr lang="en-GB" sz="1400"/>
              <a:t> </a:t>
            </a:r>
            <a:endParaRPr lang="en-GB"/>
          </a:p>
        </p:txBody>
      </p:sp>
      <p:sp>
        <p:nvSpPr>
          <p:cNvPr id="3" name="Inhaltsplatzhalter 2"/>
          <p:cNvSpPr>
            <a:spLocks noGrp="1"/>
          </p:cNvSpPr>
          <p:nvPr>
            <p:ph idx="1"/>
          </p:nvPr>
        </p:nvSpPr>
        <p:spPr>
          <a:xfrm>
            <a:off x="529961" y="1989668"/>
            <a:ext cx="4186055" cy="2735476"/>
          </a:xfrm>
        </p:spPr>
        <p:txBody>
          <a:bodyPr/>
          <a:lstStyle/>
          <a:p>
            <a:r>
              <a:rPr lang="en-US" sz="1600"/>
              <a:t>“Knowledge for Peace. Understanding research, policy and practice synergies” aimed to improve peacebuilding practice by looking at how research and knowledge about peace and its components are generated and how the politics of knowledge production impact policy making. The project focused on transitional justice processes in Côte d’Ivoire, South Sudan and Mozambique.</a:t>
            </a:r>
            <a:endParaRPr lang="en-GB" sz="1600"/>
          </a:p>
        </p:txBody>
      </p:sp>
      <p:pic>
        <p:nvPicPr>
          <p:cNvPr id="6" name="Grafik 5"/>
          <p:cNvPicPr>
            <a:picLocks noChangeAspect="1"/>
          </p:cNvPicPr>
          <p:nvPr/>
        </p:nvPicPr>
        <p:blipFill>
          <a:blip r:embed="rId4"/>
          <a:stretch>
            <a:fillRect/>
          </a:stretch>
        </p:blipFill>
        <p:spPr>
          <a:xfrm>
            <a:off x="5155518" y="1989668"/>
            <a:ext cx="3811275" cy="2504707"/>
          </a:xfrm>
          <a:prstGeom prst="rect">
            <a:avLst/>
          </a:prstGeom>
        </p:spPr>
      </p:pic>
      <p:pic>
        <p:nvPicPr>
          <p:cNvPr id="7" name="Grafik 6"/>
          <p:cNvPicPr>
            <a:picLocks noChangeAspect="1"/>
          </p:cNvPicPr>
          <p:nvPr/>
        </p:nvPicPr>
        <p:blipFill>
          <a:blip r:embed="rId5"/>
          <a:stretch>
            <a:fillRect/>
          </a:stretch>
        </p:blipFill>
        <p:spPr>
          <a:xfrm>
            <a:off x="3612021" y="4542421"/>
            <a:ext cx="5280459" cy="1189484"/>
          </a:xfrm>
          <a:prstGeom prst="rect">
            <a:avLst/>
          </a:prstGeom>
        </p:spPr>
      </p:pic>
      <p:sp>
        <p:nvSpPr>
          <p:cNvPr id="9" name="Fußzeilenplatzhalter 8"/>
          <p:cNvSpPr>
            <a:spLocks noGrp="1"/>
          </p:cNvSpPr>
          <p:nvPr>
            <p:ph type="ftr" sz="quarter" idx="11"/>
          </p:nvPr>
        </p:nvSpPr>
        <p:spPr/>
        <p:txBody>
          <a:bodyPr/>
          <a:lstStyle/>
          <a:p>
            <a:r>
              <a:rPr lang="en-US" dirty="0"/>
              <a:t>SOR4D Information meeting, 5.12.2022</a:t>
            </a:r>
            <a:endParaRPr lang="de-CH" dirty="0"/>
          </a:p>
        </p:txBody>
      </p:sp>
      <p:sp>
        <p:nvSpPr>
          <p:cNvPr id="10" name="Foliennummernplatzhalter 9"/>
          <p:cNvSpPr>
            <a:spLocks noGrp="1"/>
          </p:cNvSpPr>
          <p:nvPr>
            <p:ph type="sldNum" sz="quarter" idx="12"/>
          </p:nvPr>
        </p:nvSpPr>
        <p:spPr/>
        <p:txBody>
          <a:bodyPr/>
          <a:lstStyle/>
          <a:p>
            <a:fld id="{442AD375-037F-43D0-B059-5172DA06796A}" type="slidenum">
              <a:rPr lang="de-CH" smtClean="0"/>
              <a:t>15</a:t>
            </a:fld>
            <a:endParaRPr lang="de-CH"/>
          </a:p>
        </p:txBody>
      </p:sp>
    </p:spTree>
    <p:extLst>
      <p:ext uri="{BB962C8B-B14F-4D97-AF65-F5344CB8AC3E}">
        <p14:creationId xmlns:p14="http://schemas.microsoft.com/office/powerpoint/2010/main" val="1252859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Project examples 2: </a:t>
            </a:r>
            <a:br>
              <a:rPr lang="en-GB"/>
            </a:br>
            <a:r>
              <a:rPr lang="en-GB"/>
              <a:t>r4d Knowledge for Peace</a:t>
            </a:r>
            <a:r>
              <a:rPr lang="en-US"/>
              <a:t> </a:t>
            </a:r>
            <a:br>
              <a:rPr lang="en-US"/>
            </a:br>
            <a:r>
              <a:rPr lang="en-GB" sz="1400">
                <a:hlinkClick r:id="rId3"/>
              </a:rPr>
              <a:t>http://knowledge-for-peace.org/</a:t>
            </a:r>
            <a:r>
              <a:rPr lang="en-GB" sz="1400"/>
              <a:t> </a:t>
            </a:r>
            <a:endParaRPr lang="en-GB"/>
          </a:p>
        </p:txBody>
      </p:sp>
      <p:sp>
        <p:nvSpPr>
          <p:cNvPr id="3" name="Inhaltsplatzhalter 2"/>
          <p:cNvSpPr>
            <a:spLocks noGrp="1"/>
          </p:cNvSpPr>
          <p:nvPr>
            <p:ph idx="1"/>
          </p:nvPr>
        </p:nvSpPr>
        <p:spPr>
          <a:xfrm>
            <a:off x="529961" y="1989668"/>
            <a:ext cx="4186055" cy="2735476"/>
          </a:xfrm>
        </p:spPr>
        <p:txBody>
          <a:bodyPr/>
          <a:lstStyle/>
          <a:p>
            <a:r>
              <a:rPr lang="en-US" sz="1600"/>
              <a:t>“Knowledge for Peace. Understanding research, policy and practice synergies” aimed to improve peacebuilding practice by looking at how research and knowledge about peace and its components are generated and how the politics of knowledge production impact policy making. The project focused on transitional justice processes in Côte d’Ivoire, South Sudan and Mozambique.</a:t>
            </a:r>
            <a:endParaRPr lang="en-GB" sz="1600"/>
          </a:p>
        </p:txBody>
      </p:sp>
      <p:pic>
        <p:nvPicPr>
          <p:cNvPr id="6" name="Grafik 5"/>
          <p:cNvPicPr>
            <a:picLocks noChangeAspect="1"/>
          </p:cNvPicPr>
          <p:nvPr/>
        </p:nvPicPr>
        <p:blipFill>
          <a:blip r:embed="rId4"/>
          <a:stretch>
            <a:fillRect/>
          </a:stretch>
        </p:blipFill>
        <p:spPr>
          <a:xfrm>
            <a:off x="5155518" y="1772130"/>
            <a:ext cx="3811275" cy="2504707"/>
          </a:xfrm>
          <a:prstGeom prst="rect">
            <a:avLst/>
          </a:prstGeom>
        </p:spPr>
      </p:pic>
      <p:pic>
        <p:nvPicPr>
          <p:cNvPr id="7" name="Grafik 6"/>
          <p:cNvPicPr>
            <a:picLocks noChangeAspect="1"/>
          </p:cNvPicPr>
          <p:nvPr/>
        </p:nvPicPr>
        <p:blipFill>
          <a:blip r:embed="rId5"/>
          <a:stretch>
            <a:fillRect/>
          </a:stretch>
        </p:blipFill>
        <p:spPr>
          <a:xfrm>
            <a:off x="3612021" y="4494375"/>
            <a:ext cx="5280459" cy="1189484"/>
          </a:xfrm>
          <a:prstGeom prst="rect">
            <a:avLst/>
          </a:prstGeom>
        </p:spPr>
      </p:pic>
      <p:sp>
        <p:nvSpPr>
          <p:cNvPr id="9" name="Fußzeilenplatzhalter 8"/>
          <p:cNvSpPr>
            <a:spLocks noGrp="1"/>
          </p:cNvSpPr>
          <p:nvPr>
            <p:ph type="ftr" sz="quarter" idx="11"/>
          </p:nvPr>
        </p:nvSpPr>
        <p:spPr/>
        <p:txBody>
          <a:bodyPr/>
          <a:lstStyle/>
          <a:p>
            <a:r>
              <a:rPr lang="en-US" dirty="0"/>
              <a:t>SOR4D Information meeting, 5.12.2022</a:t>
            </a:r>
            <a:endParaRPr lang="de-CH" dirty="0"/>
          </a:p>
        </p:txBody>
      </p:sp>
      <p:sp>
        <p:nvSpPr>
          <p:cNvPr id="10" name="Foliennummernplatzhalter 9"/>
          <p:cNvSpPr>
            <a:spLocks noGrp="1"/>
          </p:cNvSpPr>
          <p:nvPr>
            <p:ph type="sldNum" sz="quarter" idx="12"/>
          </p:nvPr>
        </p:nvSpPr>
        <p:spPr/>
        <p:txBody>
          <a:bodyPr/>
          <a:lstStyle/>
          <a:p>
            <a:fld id="{442AD375-037F-43D0-B059-5172DA06796A}" type="slidenum">
              <a:rPr lang="de-CH" smtClean="0"/>
              <a:t>16</a:t>
            </a:fld>
            <a:endParaRPr lang="de-CH"/>
          </a:p>
        </p:txBody>
      </p:sp>
      <p:sp>
        <p:nvSpPr>
          <p:cNvPr id="8" name="Titel 1"/>
          <p:cNvSpPr txBox="1">
            <a:spLocks/>
          </p:cNvSpPr>
          <p:nvPr/>
        </p:nvSpPr>
        <p:spPr>
          <a:xfrm rot="20674330">
            <a:off x="852512" y="2284187"/>
            <a:ext cx="5808754" cy="3687186"/>
          </a:xfrm>
          <a:prstGeom prst="rect">
            <a:avLst/>
          </a:prstGeom>
          <a:solidFill>
            <a:schemeClr val="bg1"/>
          </a:solidFill>
        </p:spPr>
        <p:txBody>
          <a:bodyPr vert="horz" lIns="0" tIns="0" rIns="0" bIns="0" rtlCol="0" anchor="t" anchorCtr="0">
            <a:noAutofit/>
          </a:bodyPr>
          <a:lstStyle>
            <a:lvl1pPr algn="l" defTabSz="914400" rtl="0" eaLnBrk="1" latinLnBrk="0" hangingPunct="1">
              <a:lnSpc>
                <a:spcPct val="10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GB"/>
              <a:t>Project examples 2: </a:t>
            </a:r>
            <a:br>
              <a:rPr lang="en-GB"/>
            </a:br>
            <a:r>
              <a:rPr lang="en-US"/>
              <a:t>Fostering Pluralistic Memories and Collective Resilience in Fragile Transitional Justice Processes</a:t>
            </a:r>
          </a:p>
          <a:p>
            <a:r>
              <a:rPr lang="en-GB" sz="2000">
                <a:hlinkClick r:id="rId6"/>
              </a:rPr>
              <a:t>https://wp.unil.ch/pmp/</a:t>
            </a:r>
            <a:endParaRPr lang="en-GB" sz="2000"/>
          </a:p>
        </p:txBody>
      </p:sp>
      <p:pic>
        <p:nvPicPr>
          <p:cNvPr id="4" name="Grafik 3"/>
          <p:cNvPicPr>
            <a:picLocks noChangeAspect="1"/>
          </p:cNvPicPr>
          <p:nvPr/>
        </p:nvPicPr>
        <p:blipFill>
          <a:blip r:embed="rId7"/>
          <a:stretch>
            <a:fillRect/>
          </a:stretch>
        </p:blipFill>
        <p:spPr>
          <a:xfrm>
            <a:off x="5518583" y="2427302"/>
            <a:ext cx="2550840" cy="3836743"/>
          </a:xfrm>
          <a:prstGeom prst="rect">
            <a:avLst/>
          </a:prstGeom>
        </p:spPr>
      </p:pic>
    </p:spTree>
    <p:extLst>
      <p:ext uri="{BB962C8B-B14F-4D97-AF65-F5344CB8AC3E}">
        <p14:creationId xmlns:p14="http://schemas.microsoft.com/office/powerpoint/2010/main" val="328116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Project examples 3: </a:t>
            </a:r>
            <a:br>
              <a:rPr lang="en-GB"/>
            </a:br>
            <a:r>
              <a:rPr lang="en-GB"/>
              <a:t>r4d Oil Palm Adaptive </a:t>
            </a:r>
            <a:br>
              <a:rPr lang="en-GB"/>
            </a:br>
            <a:r>
              <a:rPr lang="en-GB"/>
              <a:t>Landscapes</a:t>
            </a:r>
            <a:br>
              <a:rPr lang="en-GB"/>
            </a:br>
            <a:r>
              <a:rPr lang="en-GB" sz="1200">
                <a:hlinkClick r:id="rId3"/>
              </a:rPr>
              <a:t>https://www.opal-project.org/</a:t>
            </a:r>
            <a:r>
              <a:rPr lang="en-GB" sz="1200"/>
              <a:t> </a:t>
            </a:r>
            <a:endParaRPr lang="en-GB"/>
          </a:p>
        </p:txBody>
      </p:sp>
      <p:sp>
        <p:nvSpPr>
          <p:cNvPr id="7" name="Inhaltsplatzhalter 6"/>
          <p:cNvSpPr>
            <a:spLocks noGrp="1"/>
          </p:cNvSpPr>
          <p:nvPr>
            <p:ph idx="1"/>
          </p:nvPr>
        </p:nvSpPr>
        <p:spPr>
          <a:xfrm>
            <a:off x="529962" y="2453860"/>
            <a:ext cx="5050730" cy="3979809"/>
          </a:xfrm>
        </p:spPr>
        <p:txBody>
          <a:bodyPr/>
          <a:lstStyle/>
          <a:p>
            <a:r>
              <a:rPr lang="en-US" sz="1600"/>
              <a:t>The OPAL Project was implemented from March 2015 until May 2021 in Cameroon, Colombia, Indonesia and Switzerland. </a:t>
            </a:r>
          </a:p>
          <a:p>
            <a:endParaRPr lang="en-US" sz="1600"/>
          </a:p>
          <a:p>
            <a:r>
              <a:rPr lang="en-US" sz="1600"/>
              <a:t>Using disciplinary research as well as participatory and transdisciplinary approaches such as role-playing games, we have been enhancing knowledge on oil palm landscapes and fostering dialogues that could lead to shared solutions across perspectives and complexities.</a:t>
            </a:r>
          </a:p>
          <a:p>
            <a:endParaRPr lang="en-US" sz="1600"/>
          </a:p>
          <a:p>
            <a:endParaRPr lang="en-GB" sz="1600"/>
          </a:p>
        </p:txBody>
      </p:sp>
      <p:pic>
        <p:nvPicPr>
          <p:cNvPr id="10" name="Grafik 9"/>
          <p:cNvPicPr>
            <a:picLocks noChangeAspect="1"/>
          </p:cNvPicPr>
          <p:nvPr/>
        </p:nvPicPr>
        <p:blipFill>
          <a:blip r:embed="rId4"/>
          <a:stretch>
            <a:fillRect/>
          </a:stretch>
        </p:blipFill>
        <p:spPr>
          <a:xfrm>
            <a:off x="5551726" y="362708"/>
            <a:ext cx="3374631" cy="1934856"/>
          </a:xfrm>
          <a:prstGeom prst="rect">
            <a:avLst/>
          </a:prstGeom>
        </p:spPr>
      </p:pic>
      <p:pic>
        <p:nvPicPr>
          <p:cNvPr id="11" name="Grafik 10"/>
          <p:cNvPicPr>
            <a:picLocks noChangeAspect="1"/>
          </p:cNvPicPr>
          <p:nvPr/>
        </p:nvPicPr>
        <p:blipFill>
          <a:blip r:embed="rId5"/>
          <a:stretch>
            <a:fillRect/>
          </a:stretch>
        </p:blipFill>
        <p:spPr>
          <a:xfrm>
            <a:off x="529961" y="5284520"/>
            <a:ext cx="7261055" cy="1002605"/>
          </a:xfrm>
          <a:prstGeom prst="rect">
            <a:avLst/>
          </a:prstGeom>
        </p:spPr>
      </p:pic>
      <p:pic>
        <p:nvPicPr>
          <p:cNvPr id="12" name="Grafik 11"/>
          <p:cNvPicPr>
            <a:picLocks noChangeAspect="1"/>
          </p:cNvPicPr>
          <p:nvPr/>
        </p:nvPicPr>
        <p:blipFill>
          <a:blip r:embed="rId6"/>
          <a:stretch>
            <a:fillRect/>
          </a:stretch>
        </p:blipFill>
        <p:spPr>
          <a:xfrm>
            <a:off x="5553019" y="2412053"/>
            <a:ext cx="3372044" cy="2060344"/>
          </a:xfrm>
          <a:prstGeom prst="rect">
            <a:avLst/>
          </a:prstGeom>
        </p:spPr>
      </p:pic>
      <p:pic>
        <p:nvPicPr>
          <p:cNvPr id="14" name="Grafik 13"/>
          <p:cNvPicPr>
            <a:picLocks noChangeAspect="1"/>
          </p:cNvPicPr>
          <p:nvPr/>
        </p:nvPicPr>
        <p:blipFill>
          <a:blip r:embed="rId7"/>
          <a:stretch>
            <a:fillRect/>
          </a:stretch>
        </p:blipFill>
        <p:spPr>
          <a:xfrm>
            <a:off x="5580692" y="4480814"/>
            <a:ext cx="3411091" cy="1044212"/>
          </a:xfrm>
          <a:prstGeom prst="rect">
            <a:avLst/>
          </a:prstGeom>
        </p:spPr>
      </p:pic>
      <p:sp>
        <p:nvSpPr>
          <p:cNvPr id="16" name="Fußzeilenplatzhalter 15"/>
          <p:cNvSpPr>
            <a:spLocks noGrp="1"/>
          </p:cNvSpPr>
          <p:nvPr>
            <p:ph type="ftr" sz="quarter" idx="11"/>
          </p:nvPr>
        </p:nvSpPr>
        <p:spPr/>
        <p:txBody>
          <a:bodyPr/>
          <a:lstStyle/>
          <a:p>
            <a:r>
              <a:rPr lang="en-US" dirty="0"/>
              <a:t>SOR4D Information meeting, 5.12.2022</a:t>
            </a:r>
            <a:endParaRPr lang="de-CH" dirty="0"/>
          </a:p>
        </p:txBody>
      </p:sp>
      <p:sp>
        <p:nvSpPr>
          <p:cNvPr id="17" name="Foliennummernplatzhalter 16"/>
          <p:cNvSpPr>
            <a:spLocks noGrp="1"/>
          </p:cNvSpPr>
          <p:nvPr>
            <p:ph type="sldNum" sz="quarter" idx="12"/>
          </p:nvPr>
        </p:nvSpPr>
        <p:spPr/>
        <p:txBody>
          <a:bodyPr/>
          <a:lstStyle/>
          <a:p>
            <a:fld id="{442AD375-037F-43D0-B059-5172DA06796A}" type="slidenum">
              <a:rPr lang="de-CH" smtClean="0"/>
              <a:t>17</a:t>
            </a:fld>
            <a:endParaRPr lang="de-CH"/>
          </a:p>
        </p:txBody>
      </p:sp>
    </p:spTree>
    <p:extLst>
      <p:ext uri="{BB962C8B-B14F-4D97-AF65-F5344CB8AC3E}">
        <p14:creationId xmlns:p14="http://schemas.microsoft.com/office/powerpoint/2010/main" val="3329912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96966" y="1888356"/>
            <a:ext cx="8081598" cy="977064"/>
          </a:xfrm>
        </p:spPr>
        <p:txBody>
          <a:bodyPr/>
          <a:lstStyle/>
          <a:p>
            <a:r>
              <a:rPr lang="en-US" sz="4000"/>
              <a:t>SOR4D eligibility of mixed consortia and project funding</a:t>
            </a:r>
            <a:br>
              <a:rPr lang="en-US" sz="4000"/>
            </a:br>
            <a:endParaRPr lang="en-US" sz="4000"/>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292" y="3964830"/>
            <a:ext cx="2379570" cy="1336377"/>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0205" y="3964830"/>
            <a:ext cx="2392083" cy="1336377"/>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964830"/>
            <a:ext cx="2004564" cy="1336377"/>
          </a:xfrm>
          <a:prstGeom prst="rect">
            <a:avLst/>
          </a:prstGeom>
        </p:spPr>
      </p:pic>
      <p:pic>
        <p:nvPicPr>
          <p:cNvPr id="12" name="Grafik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1601" y="3964831"/>
            <a:ext cx="2004566" cy="1336377"/>
          </a:xfrm>
          <a:prstGeom prst="rect">
            <a:avLst/>
          </a:prstGeom>
        </p:spPr>
      </p:pic>
      <p:pic>
        <p:nvPicPr>
          <p:cNvPr id="13" name="Grafik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51866" y="3964829"/>
            <a:ext cx="1781838" cy="1336378"/>
          </a:xfrm>
          <a:prstGeom prst="rect">
            <a:avLst/>
          </a:prstGeom>
        </p:spPr>
      </p:pic>
      <p:sp>
        <p:nvSpPr>
          <p:cNvPr id="14" name="Fußzeilenplatzhalter 13"/>
          <p:cNvSpPr>
            <a:spLocks noGrp="1"/>
          </p:cNvSpPr>
          <p:nvPr>
            <p:ph type="ftr" sz="quarter" idx="11"/>
          </p:nvPr>
        </p:nvSpPr>
        <p:spPr/>
        <p:txBody>
          <a:bodyPr/>
          <a:lstStyle/>
          <a:p>
            <a:r>
              <a:rPr lang="en-US" dirty="0"/>
              <a:t>SOR4D Information meeting, 5.12.2022</a:t>
            </a:r>
            <a:endParaRPr lang="de-CH" dirty="0"/>
          </a:p>
        </p:txBody>
      </p:sp>
      <p:sp>
        <p:nvSpPr>
          <p:cNvPr id="15" name="Foliennummernplatzhalter 14"/>
          <p:cNvSpPr>
            <a:spLocks noGrp="1"/>
          </p:cNvSpPr>
          <p:nvPr>
            <p:ph type="sldNum" sz="quarter" idx="12"/>
          </p:nvPr>
        </p:nvSpPr>
        <p:spPr/>
        <p:txBody>
          <a:bodyPr/>
          <a:lstStyle/>
          <a:p>
            <a:fld id="{442AD375-037F-43D0-B059-5172DA06796A}" type="slidenum">
              <a:rPr lang="de-CH" smtClean="0"/>
              <a:t>18</a:t>
            </a:fld>
            <a:endParaRPr lang="de-CH"/>
          </a:p>
        </p:txBody>
      </p:sp>
    </p:spTree>
    <p:extLst>
      <p:ext uri="{BB962C8B-B14F-4D97-AF65-F5344CB8AC3E}">
        <p14:creationId xmlns:p14="http://schemas.microsoft.com/office/powerpoint/2010/main" val="4236961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International and transdisciplinary consortia</a:t>
            </a:r>
          </a:p>
        </p:txBody>
      </p:sp>
      <p:sp>
        <p:nvSpPr>
          <p:cNvPr id="7" name="Rechteck 6"/>
          <p:cNvSpPr/>
          <p:nvPr/>
        </p:nvSpPr>
        <p:spPr>
          <a:xfrm>
            <a:off x="628649" y="1988841"/>
            <a:ext cx="1880571" cy="10811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b="1">
                <a:latin typeface="Arial" panose="020B0604020202020204" pitchFamily="34" charset="0"/>
                <a:cs typeface="Arial" panose="020B0604020202020204" pitchFamily="34" charset="0"/>
              </a:rPr>
              <a:t>*Switzerland</a:t>
            </a:r>
          </a:p>
          <a:p>
            <a:pPr algn="ctr"/>
            <a:r>
              <a:rPr lang="en-GB" sz="1350" b="1">
                <a:latin typeface="Arial" panose="020B0604020202020204" pitchFamily="34" charset="0"/>
                <a:cs typeface="Arial" panose="020B0604020202020204" pitchFamily="34" charset="0"/>
              </a:rPr>
              <a:t>Research partner</a:t>
            </a:r>
          </a:p>
        </p:txBody>
      </p:sp>
      <p:sp>
        <p:nvSpPr>
          <p:cNvPr id="21" name="Textfeld 20"/>
          <p:cNvSpPr txBox="1"/>
          <p:nvPr/>
        </p:nvSpPr>
        <p:spPr>
          <a:xfrm>
            <a:off x="6268255" y="1264985"/>
            <a:ext cx="2410309" cy="507831"/>
          </a:xfrm>
          <a:prstGeom prst="rect">
            <a:avLst/>
          </a:prstGeom>
          <a:noFill/>
        </p:spPr>
        <p:txBody>
          <a:bodyPr wrap="square" rtlCol="0">
            <a:spAutoFit/>
          </a:bodyPr>
          <a:lstStyle/>
          <a:p>
            <a:r>
              <a:rPr lang="en-GB" sz="1350" b="1">
                <a:latin typeface="Arial" panose="020B0604020202020204" pitchFamily="34" charset="0"/>
                <a:cs typeface="Arial" panose="020B0604020202020204" pitchFamily="34" charset="0"/>
              </a:rPr>
              <a:t>*= Minimum required composition of consortium</a:t>
            </a:r>
          </a:p>
        </p:txBody>
      </p:sp>
      <p:grpSp>
        <p:nvGrpSpPr>
          <p:cNvPr id="6" name="Gruppieren 5"/>
          <p:cNvGrpSpPr/>
          <p:nvPr/>
        </p:nvGrpSpPr>
        <p:grpSpPr>
          <a:xfrm>
            <a:off x="757739" y="3069985"/>
            <a:ext cx="1622389" cy="1891565"/>
            <a:chOff x="757739" y="3069985"/>
            <a:chExt cx="1622389" cy="1891565"/>
          </a:xfrm>
        </p:grpSpPr>
        <p:sp>
          <p:nvSpPr>
            <p:cNvPr id="8" name="Rechteck 7"/>
            <p:cNvSpPr/>
            <p:nvPr/>
          </p:nvSpPr>
          <p:spPr>
            <a:xfrm>
              <a:off x="757739" y="3717031"/>
              <a:ext cx="1622389" cy="12445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i="1">
                  <a:latin typeface="Arial" panose="020B0604020202020204" pitchFamily="34" charset="0"/>
                  <a:cs typeface="Arial" panose="020B0604020202020204" pitchFamily="34" charset="0"/>
                </a:rPr>
                <a:t>Sub-contractor/ Project partner Global North/CH Development partner</a:t>
              </a:r>
            </a:p>
          </p:txBody>
        </p:sp>
        <p:cxnSp>
          <p:nvCxnSpPr>
            <p:cNvPr id="23" name="Gerader Verbinder 22"/>
            <p:cNvCxnSpPr>
              <a:stCxn id="7" idx="2"/>
              <a:endCxn id="8" idx="0"/>
            </p:cNvCxnSpPr>
            <p:nvPr/>
          </p:nvCxnSpPr>
          <p:spPr>
            <a:xfrm flipH="1">
              <a:off x="1568934" y="3069985"/>
              <a:ext cx="1" cy="647046"/>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grpSp>
        <p:nvGrpSpPr>
          <p:cNvPr id="4" name="Gruppieren 3"/>
          <p:cNvGrpSpPr/>
          <p:nvPr/>
        </p:nvGrpSpPr>
        <p:grpSpPr>
          <a:xfrm>
            <a:off x="2502362" y="1988841"/>
            <a:ext cx="4294242" cy="1082611"/>
            <a:chOff x="2502362" y="1988841"/>
            <a:chExt cx="4294242" cy="1082611"/>
          </a:xfrm>
        </p:grpSpPr>
        <p:sp>
          <p:nvSpPr>
            <p:cNvPr id="9" name="Rechteck 8"/>
            <p:cNvSpPr/>
            <p:nvPr/>
          </p:nvSpPr>
          <p:spPr>
            <a:xfrm>
              <a:off x="2906447" y="1988841"/>
              <a:ext cx="1880571" cy="10811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b="1">
                  <a:latin typeface="Arial" panose="020B0604020202020204" pitchFamily="34" charset="0"/>
                  <a:cs typeface="Arial" panose="020B0604020202020204" pitchFamily="34" charset="0"/>
                </a:rPr>
                <a:t>*Partner country</a:t>
              </a:r>
            </a:p>
            <a:p>
              <a:pPr algn="ctr"/>
              <a:r>
                <a:rPr lang="en-GB" sz="1350" b="1">
                  <a:latin typeface="Arial" panose="020B0604020202020204" pitchFamily="34" charset="0"/>
                  <a:cs typeface="Arial" panose="020B0604020202020204" pitchFamily="34" charset="0"/>
                </a:rPr>
                <a:t>Research partner</a:t>
              </a:r>
            </a:p>
          </p:txBody>
        </p:sp>
        <p:sp>
          <p:nvSpPr>
            <p:cNvPr id="10" name="Rechteck 9"/>
            <p:cNvSpPr/>
            <p:nvPr/>
          </p:nvSpPr>
          <p:spPr>
            <a:xfrm>
              <a:off x="4916033" y="1990308"/>
              <a:ext cx="1880571" cy="108114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b="1">
                  <a:latin typeface="Arial" panose="020B0604020202020204" pitchFamily="34" charset="0"/>
                  <a:cs typeface="Arial" panose="020B0604020202020204" pitchFamily="34" charset="0"/>
                </a:rPr>
                <a:t>*Partner Country</a:t>
              </a:r>
            </a:p>
            <a:p>
              <a:pPr algn="ctr"/>
              <a:r>
                <a:rPr lang="en-GB" sz="1350" b="1">
                  <a:latin typeface="Arial" panose="020B0604020202020204" pitchFamily="34" charset="0"/>
                  <a:cs typeface="Arial" panose="020B0604020202020204" pitchFamily="34" charset="0"/>
                </a:rPr>
                <a:t>Development actor</a:t>
              </a:r>
            </a:p>
          </p:txBody>
        </p:sp>
        <p:cxnSp>
          <p:nvCxnSpPr>
            <p:cNvPr id="27" name="Gerader Verbinder 26"/>
            <p:cNvCxnSpPr>
              <a:endCxn id="9" idx="1"/>
            </p:cNvCxnSpPr>
            <p:nvPr/>
          </p:nvCxnSpPr>
          <p:spPr>
            <a:xfrm>
              <a:off x="2502362" y="2529413"/>
              <a:ext cx="404085"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4" name="Gerader Verbinder 43"/>
            <p:cNvCxnSpPr>
              <a:endCxn id="10" idx="1"/>
            </p:cNvCxnSpPr>
            <p:nvPr/>
          </p:nvCxnSpPr>
          <p:spPr>
            <a:xfrm>
              <a:off x="4787018" y="2529411"/>
              <a:ext cx="128166" cy="2"/>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3" name="Gruppieren 2"/>
          <p:cNvGrpSpPr/>
          <p:nvPr/>
        </p:nvGrpSpPr>
        <p:grpSpPr>
          <a:xfrm>
            <a:off x="6802613" y="1988840"/>
            <a:ext cx="1945851" cy="1081143"/>
            <a:chOff x="6802613" y="1988840"/>
            <a:chExt cx="1945851" cy="1081143"/>
          </a:xfrm>
        </p:grpSpPr>
        <p:sp>
          <p:nvSpPr>
            <p:cNvPr id="11" name="Rechteck 10"/>
            <p:cNvSpPr/>
            <p:nvPr/>
          </p:nvSpPr>
          <p:spPr>
            <a:xfrm>
              <a:off x="7031513" y="1988840"/>
              <a:ext cx="780847" cy="108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latin typeface="Arial" panose="020B0604020202020204" pitchFamily="34" charset="0"/>
                  <a:cs typeface="Arial" panose="020B0604020202020204" pitchFamily="34" charset="0"/>
                </a:rPr>
                <a:t>Partner country</a:t>
              </a:r>
            </a:p>
            <a:p>
              <a:pPr algn="ctr"/>
              <a:r>
                <a:rPr lang="en-GB" sz="900">
                  <a:latin typeface="Arial" panose="020B0604020202020204" pitchFamily="34" charset="0"/>
                  <a:cs typeface="Arial" panose="020B0604020202020204" pitchFamily="34" charset="0"/>
                </a:rPr>
                <a:t>xy</a:t>
              </a:r>
            </a:p>
          </p:txBody>
        </p:sp>
        <p:sp>
          <p:nvSpPr>
            <p:cNvPr id="20" name="Rechteck 19"/>
            <p:cNvSpPr/>
            <p:nvPr/>
          </p:nvSpPr>
          <p:spPr>
            <a:xfrm>
              <a:off x="7967617" y="1988840"/>
              <a:ext cx="780847" cy="108114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latin typeface="Arial" panose="020B0604020202020204" pitchFamily="34" charset="0"/>
                  <a:cs typeface="Arial" panose="020B0604020202020204" pitchFamily="34" charset="0"/>
                </a:rPr>
                <a:t>Partner Country</a:t>
              </a:r>
            </a:p>
            <a:p>
              <a:pPr algn="ctr"/>
              <a:r>
                <a:rPr lang="en-GB" sz="900">
                  <a:latin typeface="Arial" panose="020B0604020202020204" pitchFamily="34" charset="0"/>
                  <a:cs typeface="Arial" panose="020B0604020202020204" pitchFamily="34" charset="0"/>
                </a:rPr>
                <a:t>xy</a:t>
              </a:r>
            </a:p>
          </p:txBody>
        </p:sp>
        <p:cxnSp>
          <p:nvCxnSpPr>
            <p:cNvPr id="46" name="Gerader Verbinder 45"/>
            <p:cNvCxnSpPr>
              <a:stCxn id="10" idx="3"/>
              <a:endCxn id="11" idx="1"/>
            </p:cNvCxnSpPr>
            <p:nvPr/>
          </p:nvCxnSpPr>
          <p:spPr>
            <a:xfrm flipV="1">
              <a:off x="6802613" y="2529412"/>
              <a:ext cx="228900" cy="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8" name="Gerader Verbinder 47"/>
            <p:cNvCxnSpPr>
              <a:stCxn id="11" idx="3"/>
              <a:endCxn id="20" idx="1"/>
            </p:cNvCxnSpPr>
            <p:nvPr/>
          </p:nvCxnSpPr>
          <p:spPr>
            <a:xfrm>
              <a:off x="7812360" y="2529412"/>
              <a:ext cx="15525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52" name="Rechteck 51"/>
          <p:cNvSpPr/>
          <p:nvPr/>
        </p:nvSpPr>
        <p:spPr>
          <a:xfrm>
            <a:off x="2711262" y="3487625"/>
            <a:ext cx="6264697" cy="1528624"/>
          </a:xfrm>
          <a:prstGeom prst="rect">
            <a:avLst/>
          </a:prstGeom>
        </p:spPr>
        <p:txBody>
          <a:bodyPr wrap="square">
            <a:spAutoFit/>
          </a:bodyPr>
          <a:lstStyle/>
          <a:p>
            <a:pPr>
              <a:lnSpc>
                <a:spcPts val="1400"/>
              </a:lnSpc>
              <a:spcAft>
                <a:spcPts val="1400"/>
              </a:spcAft>
            </a:pPr>
            <a:r>
              <a:rPr lang="en-GB" sz="1400">
                <a:latin typeface="Arial" panose="020B0604020202020204" pitchFamily="34" charset="0"/>
                <a:ea typeface="Arial" panose="020B0604020202020204" pitchFamily="34" charset="0"/>
                <a:cs typeface="Times New Roman" panose="02020603050405020304" pitchFamily="18" charset="0"/>
              </a:rPr>
              <a:t>According to the SNSF Funding Regulations, the </a:t>
            </a:r>
            <a:r>
              <a:rPr lang="en-GB" sz="1400" b="1">
                <a:solidFill>
                  <a:schemeClr val="accent1"/>
                </a:solidFill>
                <a:latin typeface="Arial" panose="020B0604020202020204" pitchFamily="34" charset="0"/>
                <a:ea typeface="Arial" panose="020B0604020202020204" pitchFamily="34" charset="0"/>
                <a:cs typeface="Times New Roman" panose="02020603050405020304" pitchFamily="18" charset="0"/>
              </a:rPr>
              <a:t>responsible applicant (= Swiss Research Partner)</a:t>
            </a:r>
            <a:r>
              <a:rPr lang="en-GB" sz="1400">
                <a:solidFill>
                  <a:schemeClr val="accent1"/>
                </a:solidFill>
                <a:latin typeface="Arial" panose="020B0604020202020204" pitchFamily="34" charset="0"/>
                <a:ea typeface="Arial" panose="020B0604020202020204" pitchFamily="34" charset="0"/>
                <a:cs typeface="Times New Roman" panose="02020603050405020304" pitchFamily="18" charset="0"/>
              </a:rPr>
              <a:t> must be employed at a Swiss higher education or research institution</a:t>
            </a:r>
            <a:r>
              <a:rPr lang="en-GB" sz="1400">
                <a:latin typeface="Arial" panose="020B0604020202020204" pitchFamily="34" charset="0"/>
                <a:ea typeface="Arial" panose="020B0604020202020204" pitchFamily="34" charset="0"/>
                <a:cs typeface="Times New Roman" panose="02020603050405020304" pitchFamily="18" charset="0"/>
              </a:rPr>
              <a:t> and must be able to show that the project can be </a:t>
            </a:r>
            <a:r>
              <a:rPr lang="en-GB" sz="1400">
                <a:solidFill>
                  <a:schemeClr val="accent1"/>
                </a:solidFill>
                <a:latin typeface="Arial" panose="020B0604020202020204" pitchFamily="34" charset="0"/>
                <a:ea typeface="Arial" panose="020B0604020202020204" pitchFamily="34" charset="0"/>
                <a:cs typeface="Times New Roman" panose="02020603050405020304" pitchFamily="18" charset="0"/>
              </a:rPr>
              <a:t>administered</a:t>
            </a:r>
            <a:r>
              <a:rPr lang="en-GB" sz="1400">
                <a:latin typeface="Arial" panose="020B0604020202020204" pitchFamily="34" charset="0"/>
                <a:ea typeface="Arial" panose="020B0604020202020204" pitchFamily="34" charset="0"/>
                <a:cs typeface="Times New Roman" panose="02020603050405020304" pitchFamily="18" charset="0"/>
              </a:rPr>
              <a:t> </a:t>
            </a:r>
            <a:r>
              <a:rPr lang="en-GB" sz="1400">
                <a:solidFill>
                  <a:schemeClr val="accent1"/>
                </a:solidFill>
                <a:latin typeface="Arial" panose="020B0604020202020204" pitchFamily="34" charset="0"/>
                <a:ea typeface="Arial" panose="020B0604020202020204" pitchFamily="34" charset="0"/>
                <a:cs typeface="Times New Roman" panose="02020603050405020304" pitchFamily="18" charset="0"/>
              </a:rPr>
              <a:t>in service of the full consortium </a:t>
            </a:r>
            <a:r>
              <a:rPr lang="en-GB" sz="1400">
                <a:latin typeface="Arial" panose="020B0604020202020204" pitchFamily="34" charset="0"/>
                <a:ea typeface="Arial" panose="020B0604020202020204" pitchFamily="34" charset="0"/>
                <a:cs typeface="Times New Roman" panose="02020603050405020304" pitchFamily="18" charset="0"/>
              </a:rPr>
              <a:t>of co-applicants at a Swiss higher education or research institution during the entire project duration. </a:t>
            </a:r>
          </a:p>
          <a:p>
            <a:pPr>
              <a:lnSpc>
                <a:spcPts val="1400"/>
              </a:lnSpc>
              <a:spcAft>
                <a:spcPts val="1400"/>
              </a:spcAft>
            </a:pPr>
            <a:r>
              <a:rPr lang="en-GB" sz="1400">
                <a:solidFill>
                  <a:schemeClr val="accent1"/>
                </a:solidFill>
                <a:latin typeface="Arial" panose="020B0604020202020204" pitchFamily="34" charset="0"/>
                <a:ea typeface="Arial" panose="020B0604020202020204" pitchFamily="34" charset="0"/>
                <a:cs typeface="Times New Roman" panose="02020603050405020304" pitchFamily="18" charset="0"/>
              </a:rPr>
              <a:t>The </a:t>
            </a:r>
            <a:r>
              <a:rPr lang="en-GB" sz="1400" b="1">
                <a:solidFill>
                  <a:schemeClr val="accent1"/>
                </a:solidFill>
                <a:latin typeface="Arial" panose="020B0604020202020204" pitchFamily="34" charset="0"/>
                <a:ea typeface="Arial" panose="020B0604020202020204" pitchFamily="34" charset="0"/>
                <a:cs typeface="Times New Roman" panose="02020603050405020304" pitchFamily="18" charset="0"/>
              </a:rPr>
              <a:t>responsible applicant </a:t>
            </a:r>
            <a:r>
              <a:rPr lang="en-GB" sz="1400">
                <a:solidFill>
                  <a:schemeClr val="accent1"/>
                </a:solidFill>
                <a:latin typeface="Arial" panose="020B0604020202020204" pitchFamily="34" charset="0"/>
                <a:ea typeface="Arial" panose="020B0604020202020204" pitchFamily="34" charset="0"/>
                <a:cs typeface="Times New Roman" panose="02020603050405020304" pitchFamily="18" charset="0"/>
              </a:rPr>
              <a:t>is responsible for submitting the pre-proposal and full proposal in the name of the full consortium of co-applicants.</a:t>
            </a:r>
            <a:r>
              <a:rPr lang="en-GB" sz="1400">
                <a:latin typeface="Arial" panose="020B0604020202020204" pitchFamily="34" charset="0"/>
                <a:ea typeface="Arial" panose="020B0604020202020204" pitchFamily="34" charset="0"/>
                <a:cs typeface="Times New Roman" panose="02020603050405020304" pitchFamily="18" charset="0"/>
              </a:rPr>
              <a:t> </a:t>
            </a:r>
            <a:endParaRPr lang="en-US" sz="1400">
              <a:latin typeface="Arial" panose="020B0604020202020204" pitchFamily="34" charset="0"/>
              <a:ea typeface="Arial" panose="020B0604020202020204" pitchFamily="34" charset="0"/>
              <a:cs typeface="Times New Roman" panose="02020603050405020304" pitchFamily="18" charset="0"/>
            </a:endParaRPr>
          </a:p>
        </p:txBody>
      </p:sp>
      <p:sp>
        <p:nvSpPr>
          <p:cNvPr id="12" name="Rechteck 11"/>
          <p:cNvSpPr/>
          <p:nvPr/>
        </p:nvSpPr>
        <p:spPr>
          <a:xfrm>
            <a:off x="2711262" y="5212670"/>
            <a:ext cx="5967302" cy="990015"/>
          </a:xfrm>
          <a:prstGeom prst="rect">
            <a:avLst/>
          </a:prstGeom>
        </p:spPr>
        <p:txBody>
          <a:bodyPr wrap="square">
            <a:spAutoFit/>
          </a:bodyPr>
          <a:lstStyle/>
          <a:p>
            <a:pPr>
              <a:lnSpc>
                <a:spcPts val="1400"/>
              </a:lnSpc>
              <a:spcAft>
                <a:spcPts val="1400"/>
              </a:spcAft>
            </a:pPr>
            <a:r>
              <a:rPr lang="en-GB" sz="1400">
                <a:latin typeface="Arial" panose="020B0604020202020204" pitchFamily="34" charset="0"/>
                <a:ea typeface="Arial" panose="020B0604020202020204" pitchFamily="34" charset="0"/>
                <a:cs typeface="Times New Roman" panose="02020603050405020304" pitchFamily="18" charset="0"/>
              </a:rPr>
              <a:t>International transdisciplinary research partnerships require </a:t>
            </a:r>
            <a:r>
              <a:rPr lang="en-GB" sz="1400" b="1">
                <a:latin typeface="Arial" panose="020B0604020202020204" pitchFamily="34" charset="0"/>
                <a:ea typeface="Arial" panose="020B0604020202020204" pitchFamily="34" charset="0"/>
                <a:cs typeface="Times New Roman" panose="02020603050405020304" pitchFamily="18" charset="0"/>
              </a:rPr>
              <a:t>skilful coordination. Project coordination </a:t>
            </a:r>
            <a:r>
              <a:rPr lang="en-GB" sz="1400">
                <a:latin typeface="Arial" panose="020B0604020202020204" pitchFamily="34" charset="0"/>
                <a:ea typeface="Arial" panose="020B0604020202020204" pitchFamily="34" charset="0"/>
                <a:cs typeface="Times New Roman" panose="02020603050405020304" pitchFamily="18" charset="0"/>
              </a:rPr>
              <a:t>can be assumed by members of partner institutions or by the Swiss institution. </a:t>
            </a:r>
          </a:p>
          <a:p>
            <a:pPr>
              <a:lnSpc>
                <a:spcPts val="1400"/>
              </a:lnSpc>
              <a:spcAft>
                <a:spcPts val="1400"/>
              </a:spcAft>
            </a:pPr>
            <a:r>
              <a:rPr lang="en-GB" sz="1400">
                <a:latin typeface="Arial" panose="020B0604020202020204" pitchFamily="34" charset="0"/>
                <a:ea typeface="Arial" panose="020B0604020202020204" pitchFamily="34" charset="0"/>
                <a:cs typeface="Times New Roman" panose="02020603050405020304" pitchFamily="18" charset="0"/>
              </a:rPr>
              <a:t>Adequate funding for coordination has to be budgeted for these positions. </a:t>
            </a:r>
            <a:endParaRPr lang="en-US" sz="1400">
              <a:latin typeface="Arial" panose="020B0604020202020204" pitchFamily="34" charset="0"/>
              <a:ea typeface="Arial" panose="020B0604020202020204" pitchFamily="34" charset="0"/>
              <a:cs typeface="Times New Roman" panose="02020603050405020304" pitchFamily="18" charset="0"/>
            </a:endParaRPr>
          </a:p>
        </p:txBody>
      </p:sp>
      <p:sp>
        <p:nvSpPr>
          <p:cNvPr id="14" name="Fußzeilenplatzhalter 13"/>
          <p:cNvSpPr>
            <a:spLocks noGrp="1"/>
          </p:cNvSpPr>
          <p:nvPr>
            <p:ph type="ftr" sz="quarter" idx="11"/>
          </p:nvPr>
        </p:nvSpPr>
        <p:spPr/>
        <p:txBody>
          <a:bodyPr/>
          <a:lstStyle/>
          <a:p>
            <a:r>
              <a:rPr lang="en-US" dirty="0"/>
              <a:t>SOR4D Information meeting, 5.12.2022</a:t>
            </a:r>
            <a:endParaRPr lang="de-CH" dirty="0"/>
          </a:p>
        </p:txBody>
      </p:sp>
      <p:sp>
        <p:nvSpPr>
          <p:cNvPr id="15" name="Foliennummernplatzhalter 14"/>
          <p:cNvSpPr>
            <a:spLocks noGrp="1"/>
          </p:cNvSpPr>
          <p:nvPr>
            <p:ph type="sldNum" sz="quarter" idx="12"/>
          </p:nvPr>
        </p:nvSpPr>
        <p:spPr/>
        <p:txBody>
          <a:bodyPr/>
          <a:lstStyle/>
          <a:p>
            <a:fld id="{442AD375-037F-43D0-B059-5172DA06796A}" type="slidenum">
              <a:rPr lang="de-CH" smtClean="0"/>
              <a:t>19</a:t>
            </a:fld>
            <a:endParaRPr lang="de-CH"/>
          </a:p>
        </p:txBody>
      </p:sp>
    </p:spTree>
    <p:extLst>
      <p:ext uri="{BB962C8B-B14F-4D97-AF65-F5344CB8AC3E}">
        <p14:creationId xmlns:p14="http://schemas.microsoft.com/office/powerpoint/2010/main" val="1667704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8647" y="551483"/>
            <a:ext cx="7886700" cy="994172"/>
          </a:xfrm>
        </p:spPr>
        <p:txBody>
          <a:bodyPr/>
          <a:lstStyle/>
          <a:p>
            <a:r>
              <a:rPr lang="en-GB"/>
              <a:t>Financial conditions</a:t>
            </a:r>
          </a:p>
        </p:txBody>
      </p:sp>
      <p:sp>
        <p:nvSpPr>
          <p:cNvPr id="4" name="Rechteck 3"/>
          <p:cNvSpPr/>
          <p:nvPr/>
        </p:nvSpPr>
        <p:spPr>
          <a:xfrm>
            <a:off x="628649" y="1896815"/>
            <a:ext cx="7886700" cy="588981"/>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b="1">
                <a:latin typeface="Arial" panose="020B0604020202020204" pitchFamily="34" charset="0"/>
                <a:cs typeface="Arial" panose="020B0604020202020204" pitchFamily="34" charset="0"/>
              </a:rPr>
              <a:t>SOR4D global project budget (500’000 – 1’000’000 CHF)</a:t>
            </a:r>
          </a:p>
        </p:txBody>
      </p:sp>
      <p:sp>
        <p:nvSpPr>
          <p:cNvPr id="5" name="Rechteck 4"/>
          <p:cNvSpPr/>
          <p:nvPr/>
        </p:nvSpPr>
        <p:spPr>
          <a:xfrm>
            <a:off x="628649" y="2597934"/>
            <a:ext cx="1880571" cy="10811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b="1">
                <a:latin typeface="Arial" panose="020B0604020202020204" pitchFamily="34" charset="0"/>
                <a:cs typeface="Arial" panose="020B0604020202020204" pitchFamily="34" charset="0"/>
              </a:rPr>
              <a:t>*Subproject Switzerland</a:t>
            </a:r>
          </a:p>
          <a:p>
            <a:pPr algn="ctr"/>
            <a:r>
              <a:rPr lang="en-GB" sz="1350" b="1">
                <a:latin typeface="Arial" panose="020B0604020202020204" pitchFamily="34" charset="0"/>
                <a:cs typeface="Arial" panose="020B0604020202020204" pitchFamily="34" charset="0"/>
              </a:rPr>
              <a:t>Research partner</a:t>
            </a:r>
          </a:p>
        </p:txBody>
      </p:sp>
      <p:sp>
        <p:nvSpPr>
          <p:cNvPr id="8" name="Rechteck 7"/>
          <p:cNvSpPr/>
          <p:nvPr/>
        </p:nvSpPr>
        <p:spPr>
          <a:xfrm>
            <a:off x="628650" y="4385415"/>
            <a:ext cx="1622389" cy="110498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i="1">
                <a:latin typeface="Arial" panose="020B0604020202020204" pitchFamily="34" charset="0"/>
                <a:cs typeface="Arial" panose="020B0604020202020204" pitchFamily="34" charset="0"/>
              </a:rPr>
              <a:t>Sub-contractor/ Partner Global North/CH</a:t>
            </a:r>
            <a:br>
              <a:rPr lang="en-GB" sz="1350" i="1">
                <a:latin typeface="Arial" panose="020B0604020202020204" pitchFamily="34" charset="0"/>
                <a:cs typeface="Arial" panose="020B0604020202020204" pitchFamily="34" charset="0"/>
              </a:rPr>
            </a:br>
            <a:r>
              <a:rPr lang="en-GB" sz="1350" i="1">
                <a:latin typeface="Arial" panose="020B0604020202020204" pitchFamily="34" charset="0"/>
                <a:cs typeface="Arial" panose="020B0604020202020204" pitchFamily="34" charset="0"/>
              </a:rPr>
              <a:t>Development partner</a:t>
            </a:r>
          </a:p>
        </p:txBody>
      </p:sp>
      <p:sp>
        <p:nvSpPr>
          <p:cNvPr id="9" name="Rechteck 8"/>
          <p:cNvSpPr/>
          <p:nvPr/>
        </p:nvSpPr>
        <p:spPr>
          <a:xfrm>
            <a:off x="2913305" y="2597934"/>
            <a:ext cx="1880571" cy="10811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b="1">
                <a:latin typeface="Arial" panose="020B0604020202020204" pitchFamily="34" charset="0"/>
                <a:cs typeface="Arial" panose="020B0604020202020204" pitchFamily="34" charset="0"/>
              </a:rPr>
              <a:t>*Subproject </a:t>
            </a:r>
          </a:p>
          <a:p>
            <a:pPr algn="ctr"/>
            <a:r>
              <a:rPr lang="en-GB" sz="1350" b="1">
                <a:latin typeface="Arial" panose="020B0604020202020204" pitchFamily="34" charset="0"/>
                <a:cs typeface="Arial" panose="020B0604020202020204" pitchFamily="34" charset="0"/>
              </a:rPr>
              <a:t>Partner country</a:t>
            </a:r>
          </a:p>
          <a:p>
            <a:pPr algn="ctr"/>
            <a:r>
              <a:rPr lang="en-GB" sz="1350" b="1">
                <a:latin typeface="Arial" panose="020B0604020202020204" pitchFamily="34" charset="0"/>
                <a:cs typeface="Arial" panose="020B0604020202020204" pitchFamily="34" charset="0"/>
              </a:rPr>
              <a:t>Research partner</a:t>
            </a:r>
          </a:p>
        </p:txBody>
      </p:sp>
      <p:sp>
        <p:nvSpPr>
          <p:cNvPr id="10" name="Rechteck 9"/>
          <p:cNvSpPr/>
          <p:nvPr/>
        </p:nvSpPr>
        <p:spPr>
          <a:xfrm>
            <a:off x="4922042" y="2597934"/>
            <a:ext cx="1880571" cy="108114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b="1">
                <a:latin typeface="Arial" panose="020B0604020202020204" pitchFamily="34" charset="0"/>
                <a:cs typeface="Arial" panose="020B0604020202020204" pitchFamily="34" charset="0"/>
              </a:rPr>
              <a:t>*Subproject </a:t>
            </a:r>
            <a:br>
              <a:rPr lang="en-GB" sz="1350" b="1">
                <a:latin typeface="Arial" panose="020B0604020202020204" pitchFamily="34" charset="0"/>
                <a:cs typeface="Arial" panose="020B0604020202020204" pitchFamily="34" charset="0"/>
              </a:rPr>
            </a:br>
            <a:r>
              <a:rPr lang="en-GB" sz="1350" b="1">
                <a:latin typeface="Arial" panose="020B0604020202020204" pitchFamily="34" charset="0"/>
                <a:cs typeface="Arial" panose="020B0604020202020204" pitchFamily="34" charset="0"/>
              </a:rPr>
              <a:t>Partner country</a:t>
            </a:r>
          </a:p>
          <a:p>
            <a:pPr algn="ctr"/>
            <a:r>
              <a:rPr lang="en-GB" sz="1350" b="1">
                <a:latin typeface="Arial" panose="020B0604020202020204" pitchFamily="34" charset="0"/>
                <a:cs typeface="Arial" panose="020B0604020202020204" pitchFamily="34" charset="0"/>
              </a:rPr>
              <a:t>Development actor</a:t>
            </a:r>
          </a:p>
        </p:txBody>
      </p:sp>
      <p:sp>
        <p:nvSpPr>
          <p:cNvPr id="11" name="Rechteck 10"/>
          <p:cNvSpPr/>
          <p:nvPr/>
        </p:nvSpPr>
        <p:spPr>
          <a:xfrm>
            <a:off x="6904485" y="2597933"/>
            <a:ext cx="780847" cy="108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latin typeface="Arial" panose="020B0604020202020204" pitchFamily="34" charset="0"/>
                <a:cs typeface="Arial" panose="020B0604020202020204" pitchFamily="34" charset="0"/>
              </a:rPr>
              <a:t>Subproject partner country</a:t>
            </a:r>
          </a:p>
          <a:p>
            <a:pPr algn="ctr"/>
            <a:r>
              <a:rPr lang="en-GB" sz="900">
                <a:latin typeface="Arial" panose="020B0604020202020204" pitchFamily="34" charset="0"/>
                <a:cs typeface="Arial" panose="020B0604020202020204" pitchFamily="34" charset="0"/>
              </a:rPr>
              <a:t>xy</a:t>
            </a:r>
          </a:p>
        </p:txBody>
      </p:sp>
      <p:grpSp>
        <p:nvGrpSpPr>
          <p:cNvPr id="6" name="Gruppieren 5"/>
          <p:cNvGrpSpPr/>
          <p:nvPr/>
        </p:nvGrpSpPr>
        <p:grpSpPr>
          <a:xfrm>
            <a:off x="302817" y="2902417"/>
            <a:ext cx="8212533" cy="1880570"/>
            <a:chOff x="302817" y="2902417"/>
            <a:chExt cx="8212533" cy="1880570"/>
          </a:xfrm>
        </p:grpSpPr>
        <p:sp>
          <p:nvSpPr>
            <p:cNvPr id="12" name="Geschweifte Klammer links 11"/>
            <p:cNvSpPr/>
            <p:nvPr/>
          </p:nvSpPr>
          <p:spPr>
            <a:xfrm>
              <a:off x="302817" y="2902417"/>
              <a:ext cx="225239" cy="1880570"/>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350"/>
            </a:p>
          </p:txBody>
        </p:sp>
        <p:sp>
          <p:nvSpPr>
            <p:cNvPr id="13" name="Geschweifte Klammer links 12"/>
            <p:cNvSpPr/>
            <p:nvPr/>
          </p:nvSpPr>
          <p:spPr>
            <a:xfrm rot="16200000">
              <a:off x="5601708" y="1041680"/>
              <a:ext cx="225239" cy="5602045"/>
            </a:xfrm>
            <a:prstGeom prst="leftBrace">
              <a:avLst>
                <a:gd name="adj1" fmla="val 8333"/>
                <a:gd name="adj2" fmla="val 34878"/>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350"/>
            </a:p>
          </p:txBody>
        </p:sp>
        <p:sp>
          <p:nvSpPr>
            <p:cNvPr id="17" name="Textfeld 16"/>
            <p:cNvSpPr txBox="1"/>
            <p:nvPr/>
          </p:nvSpPr>
          <p:spPr>
            <a:xfrm>
              <a:off x="540817" y="3756637"/>
              <a:ext cx="1609628" cy="300082"/>
            </a:xfrm>
            <a:prstGeom prst="rect">
              <a:avLst/>
            </a:prstGeom>
            <a:noFill/>
          </p:spPr>
          <p:txBody>
            <a:bodyPr wrap="square" rtlCol="0">
              <a:spAutoFit/>
            </a:bodyPr>
            <a:lstStyle/>
            <a:p>
              <a:r>
                <a:rPr lang="en-GB" sz="1350">
                  <a:latin typeface="Arial" panose="020B0604020202020204" pitchFamily="34" charset="0"/>
                  <a:cs typeface="Arial" panose="020B0604020202020204" pitchFamily="34" charset="0"/>
                </a:rPr>
                <a:t>max. 50% in CH</a:t>
              </a:r>
            </a:p>
          </p:txBody>
        </p:sp>
        <p:sp>
          <p:nvSpPr>
            <p:cNvPr id="18" name="Textfeld 17"/>
            <p:cNvSpPr txBox="1"/>
            <p:nvPr/>
          </p:nvSpPr>
          <p:spPr>
            <a:xfrm>
              <a:off x="4667307" y="3991056"/>
              <a:ext cx="1024834" cy="715581"/>
            </a:xfrm>
            <a:prstGeom prst="rect">
              <a:avLst/>
            </a:prstGeom>
            <a:noFill/>
          </p:spPr>
          <p:txBody>
            <a:bodyPr wrap="square" rtlCol="0">
              <a:spAutoFit/>
            </a:bodyPr>
            <a:lstStyle/>
            <a:p>
              <a:r>
                <a:rPr lang="en-GB" sz="1350">
                  <a:latin typeface="Arial" panose="020B0604020202020204" pitchFamily="34" charset="0"/>
                  <a:cs typeface="Arial" panose="020B0604020202020204" pitchFamily="34" charset="0"/>
                </a:rPr>
                <a:t>min. 50% in partner countries</a:t>
              </a:r>
            </a:p>
          </p:txBody>
        </p:sp>
      </p:grpSp>
      <p:grpSp>
        <p:nvGrpSpPr>
          <p:cNvPr id="14" name="Gruppieren 13"/>
          <p:cNvGrpSpPr/>
          <p:nvPr/>
        </p:nvGrpSpPr>
        <p:grpSpPr>
          <a:xfrm>
            <a:off x="2251038" y="3679077"/>
            <a:ext cx="3611289" cy="1766661"/>
            <a:chOff x="2251038" y="3679077"/>
            <a:chExt cx="3611289" cy="1766661"/>
          </a:xfrm>
        </p:grpSpPr>
        <p:cxnSp>
          <p:nvCxnSpPr>
            <p:cNvPr id="15" name="Gewinkelter Verbinder 14"/>
            <p:cNvCxnSpPr>
              <a:stCxn id="8" idx="3"/>
              <a:endCxn id="10" idx="2"/>
            </p:cNvCxnSpPr>
            <p:nvPr/>
          </p:nvCxnSpPr>
          <p:spPr>
            <a:xfrm flipV="1">
              <a:off x="2251038" y="3679077"/>
              <a:ext cx="3611289" cy="1258830"/>
            </a:xfrm>
            <a:prstGeom prst="bentConnector2">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feld 18"/>
            <p:cNvSpPr txBox="1"/>
            <p:nvPr/>
          </p:nvSpPr>
          <p:spPr>
            <a:xfrm>
              <a:off x="3544828" y="4937907"/>
              <a:ext cx="1858428" cy="507831"/>
            </a:xfrm>
            <a:prstGeom prst="rect">
              <a:avLst/>
            </a:prstGeom>
            <a:noFill/>
          </p:spPr>
          <p:txBody>
            <a:bodyPr wrap="square" rtlCol="0">
              <a:spAutoFit/>
            </a:bodyPr>
            <a:lstStyle/>
            <a:p>
              <a:r>
                <a:rPr lang="en-GB" sz="1350">
                  <a:latin typeface="Arial" panose="020B0604020202020204" pitchFamily="34" charset="0"/>
                  <a:cs typeface="Arial" panose="020B0604020202020204" pitchFamily="34" charset="0"/>
                </a:rPr>
                <a:t>min. 20% for development actors</a:t>
              </a:r>
            </a:p>
          </p:txBody>
        </p:sp>
      </p:grpSp>
      <p:grpSp>
        <p:nvGrpSpPr>
          <p:cNvPr id="7" name="Gruppieren 6"/>
          <p:cNvGrpSpPr/>
          <p:nvPr/>
        </p:nvGrpSpPr>
        <p:grpSpPr>
          <a:xfrm>
            <a:off x="628647" y="5589240"/>
            <a:ext cx="7886700" cy="530890"/>
            <a:chOff x="628647" y="5589240"/>
            <a:chExt cx="7886700" cy="530890"/>
          </a:xfrm>
        </p:grpSpPr>
        <p:sp>
          <p:nvSpPr>
            <p:cNvPr id="20" name="Geschweifte Klammer links 19"/>
            <p:cNvSpPr/>
            <p:nvPr/>
          </p:nvSpPr>
          <p:spPr>
            <a:xfrm rot="16200000" flipV="1">
              <a:off x="4456593" y="1761294"/>
              <a:ext cx="230807" cy="7886700"/>
            </a:xfrm>
            <a:prstGeom prst="leftBrace">
              <a:avLst>
                <a:gd name="adj1" fmla="val 8333"/>
                <a:gd name="adj2" fmla="val 34878"/>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350"/>
            </a:p>
          </p:txBody>
        </p:sp>
        <p:sp>
          <p:nvSpPr>
            <p:cNvPr id="21" name="Textfeld 20"/>
            <p:cNvSpPr txBox="1"/>
            <p:nvPr/>
          </p:nvSpPr>
          <p:spPr>
            <a:xfrm>
              <a:off x="4667307" y="5820048"/>
              <a:ext cx="3224775" cy="300082"/>
            </a:xfrm>
            <a:prstGeom prst="rect">
              <a:avLst/>
            </a:prstGeom>
            <a:noFill/>
          </p:spPr>
          <p:txBody>
            <a:bodyPr wrap="square" rtlCol="0">
              <a:spAutoFit/>
            </a:bodyPr>
            <a:lstStyle/>
            <a:p>
              <a:r>
                <a:rPr lang="en-GB" sz="1350">
                  <a:latin typeface="Arial" panose="020B0604020202020204" pitchFamily="34" charset="0"/>
                  <a:cs typeface="Arial" panose="020B0604020202020204" pitchFamily="34" charset="0"/>
                </a:rPr>
                <a:t>min. 10% on communication</a:t>
              </a:r>
            </a:p>
          </p:txBody>
        </p:sp>
      </p:grpSp>
      <p:sp>
        <p:nvSpPr>
          <p:cNvPr id="22" name="Rechteck 21"/>
          <p:cNvSpPr/>
          <p:nvPr/>
        </p:nvSpPr>
        <p:spPr>
          <a:xfrm>
            <a:off x="7734502" y="2597933"/>
            <a:ext cx="780847" cy="108114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latin typeface="Arial" panose="020B0604020202020204" pitchFamily="34" charset="0"/>
                <a:cs typeface="Arial" panose="020B0604020202020204" pitchFamily="34" charset="0"/>
              </a:rPr>
              <a:t>Subproject partner country</a:t>
            </a:r>
          </a:p>
          <a:p>
            <a:pPr algn="ctr"/>
            <a:r>
              <a:rPr lang="en-GB" sz="900">
                <a:latin typeface="Arial" panose="020B0604020202020204" pitchFamily="34" charset="0"/>
                <a:cs typeface="Arial" panose="020B0604020202020204" pitchFamily="34" charset="0"/>
              </a:rPr>
              <a:t>xy</a:t>
            </a:r>
          </a:p>
        </p:txBody>
      </p:sp>
      <p:sp>
        <p:nvSpPr>
          <p:cNvPr id="23" name="Textfeld 22"/>
          <p:cNvSpPr txBox="1"/>
          <p:nvPr/>
        </p:nvSpPr>
        <p:spPr>
          <a:xfrm>
            <a:off x="6228184" y="1063367"/>
            <a:ext cx="2410309" cy="507831"/>
          </a:xfrm>
          <a:prstGeom prst="rect">
            <a:avLst/>
          </a:prstGeom>
          <a:noFill/>
        </p:spPr>
        <p:txBody>
          <a:bodyPr wrap="square" rtlCol="0">
            <a:spAutoFit/>
          </a:bodyPr>
          <a:lstStyle/>
          <a:p>
            <a:r>
              <a:rPr lang="en-GB" sz="1350" b="1">
                <a:latin typeface="Arial" panose="020B0604020202020204" pitchFamily="34" charset="0"/>
                <a:cs typeface="Arial" panose="020B0604020202020204" pitchFamily="34" charset="0"/>
              </a:rPr>
              <a:t>*= Minimum required composition of consortium</a:t>
            </a:r>
          </a:p>
        </p:txBody>
      </p:sp>
      <p:sp>
        <p:nvSpPr>
          <p:cNvPr id="26" name="Fußzeilenplatzhalter 25"/>
          <p:cNvSpPr>
            <a:spLocks noGrp="1"/>
          </p:cNvSpPr>
          <p:nvPr>
            <p:ph type="ftr" sz="quarter" idx="11"/>
          </p:nvPr>
        </p:nvSpPr>
        <p:spPr/>
        <p:txBody>
          <a:bodyPr/>
          <a:lstStyle/>
          <a:p>
            <a:r>
              <a:rPr lang="en-US" dirty="0"/>
              <a:t>SOR4D Information meeting, 5.12.2022</a:t>
            </a:r>
            <a:endParaRPr lang="de-CH" dirty="0"/>
          </a:p>
        </p:txBody>
      </p:sp>
      <p:sp>
        <p:nvSpPr>
          <p:cNvPr id="27" name="Foliennummernplatzhalter 26"/>
          <p:cNvSpPr>
            <a:spLocks noGrp="1"/>
          </p:cNvSpPr>
          <p:nvPr>
            <p:ph type="sldNum" sz="quarter" idx="12"/>
          </p:nvPr>
        </p:nvSpPr>
        <p:spPr/>
        <p:txBody>
          <a:bodyPr/>
          <a:lstStyle/>
          <a:p>
            <a:fld id="{442AD375-037F-43D0-B059-5172DA06796A}" type="slidenum">
              <a:rPr lang="de-CH" smtClean="0"/>
              <a:t>20</a:t>
            </a:fld>
            <a:endParaRPr lang="de-CH"/>
          </a:p>
        </p:txBody>
      </p:sp>
    </p:spTree>
    <p:extLst>
      <p:ext uri="{BB962C8B-B14F-4D97-AF65-F5344CB8AC3E}">
        <p14:creationId xmlns:p14="http://schemas.microsoft.com/office/powerpoint/2010/main" val="2182428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a:t>SOR4D Information meeting, 5.12.2022</a:t>
            </a:r>
            <a:endParaRPr lang="de-CH" dirty="0"/>
          </a:p>
        </p:txBody>
      </p:sp>
      <p:sp>
        <p:nvSpPr>
          <p:cNvPr id="5" name="Foliennummernplatzhalter 4"/>
          <p:cNvSpPr>
            <a:spLocks noGrp="1"/>
          </p:cNvSpPr>
          <p:nvPr>
            <p:ph type="sldNum" sz="quarter" idx="12"/>
          </p:nvPr>
        </p:nvSpPr>
        <p:spPr/>
        <p:txBody>
          <a:bodyPr/>
          <a:lstStyle/>
          <a:p>
            <a:fld id="{442AD375-037F-43D0-B059-5172DA06796A}" type="slidenum">
              <a:rPr lang="de-CH" smtClean="0"/>
              <a:t>21</a:t>
            </a:fld>
            <a:endParaRPr lang="de-CH"/>
          </a:p>
        </p:txBody>
      </p:sp>
      <p:sp>
        <p:nvSpPr>
          <p:cNvPr id="6" name="Titel 1"/>
          <p:cNvSpPr>
            <a:spLocks noGrp="1"/>
          </p:cNvSpPr>
          <p:nvPr>
            <p:ph type="title"/>
          </p:nvPr>
        </p:nvSpPr>
        <p:spPr>
          <a:xfrm>
            <a:off x="534860" y="622300"/>
            <a:ext cx="8228141" cy="896938"/>
          </a:xfrm>
        </p:spPr>
        <p:txBody>
          <a:bodyPr/>
          <a:lstStyle/>
          <a:p>
            <a:r>
              <a:rPr lang="en-GB"/>
              <a:t>SOR4D project funding</a:t>
            </a:r>
          </a:p>
        </p:txBody>
      </p:sp>
      <p:sp>
        <p:nvSpPr>
          <p:cNvPr id="7" name="Textfeld 6"/>
          <p:cNvSpPr txBox="1"/>
          <p:nvPr/>
        </p:nvSpPr>
        <p:spPr>
          <a:xfrm>
            <a:off x="251520" y="2046040"/>
            <a:ext cx="6336704" cy="1077218"/>
          </a:xfrm>
          <a:prstGeom prst="rect">
            <a:avLst/>
          </a:prstGeom>
          <a:solidFill>
            <a:srgbClr val="19486A"/>
          </a:solidFill>
        </p:spPr>
        <p:txBody>
          <a:bodyPr wrap="square" rtlCol="0">
            <a:spAutoFit/>
          </a:bodyPr>
          <a:lstStyle/>
          <a:p>
            <a:r>
              <a:rPr lang="de-CH" sz="1600" b="1">
                <a:solidFill>
                  <a:schemeClr val="bg1"/>
                </a:solidFill>
                <a:latin typeface="Arial" panose="020B0604020202020204" pitchFamily="34" charset="0"/>
                <a:cs typeface="Arial" panose="020B0604020202020204" pitchFamily="34" charset="0"/>
              </a:rPr>
              <a:t>Transdisciplinary research project</a:t>
            </a:r>
          </a:p>
          <a:p>
            <a:endParaRPr lang="de-CH" sz="1600" b="1">
              <a:solidFill>
                <a:schemeClr val="bg1"/>
              </a:solidFill>
              <a:latin typeface="Arial" panose="020B0604020202020204" pitchFamily="34" charset="0"/>
              <a:cs typeface="Arial" panose="020B0604020202020204" pitchFamily="34" charset="0"/>
            </a:endParaRPr>
          </a:p>
          <a:p>
            <a:endParaRPr lang="de-CH" sz="1600" b="1">
              <a:solidFill>
                <a:schemeClr val="bg1"/>
              </a:solidFill>
              <a:latin typeface="Arial" panose="020B0604020202020204" pitchFamily="34" charset="0"/>
              <a:cs typeface="Arial" panose="020B0604020202020204" pitchFamily="34" charset="0"/>
            </a:endParaRPr>
          </a:p>
          <a:p>
            <a:r>
              <a:rPr lang="de-CH" sz="1600" b="1">
                <a:solidFill>
                  <a:schemeClr val="bg1"/>
                </a:solidFill>
                <a:latin typeface="Arial" panose="020B0604020202020204" pitchFamily="34" charset="0"/>
                <a:cs typeface="Arial" panose="020B0604020202020204" pitchFamily="34" charset="0"/>
              </a:rPr>
              <a:t>CHF 500’000 – 1’000’000</a:t>
            </a:r>
            <a:endParaRPr lang="en-GB" sz="1600" b="1">
              <a:solidFill>
                <a:schemeClr val="bg1"/>
              </a:solidFill>
              <a:latin typeface="Arial" panose="020B0604020202020204" pitchFamily="34" charset="0"/>
              <a:cs typeface="Arial" panose="020B0604020202020204" pitchFamily="34" charset="0"/>
            </a:endParaRPr>
          </a:p>
        </p:txBody>
      </p:sp>
      <p:sp>
        <p:nvSpPr>
          <p:cNvPr id="8" name="Geschweifte Klammer links 7"/>
          <p:cNvSpPr/>
          <p:nvPr/>
        </p:nvSpPr>
        <p:spPr>
          <a:xfrm rot="5400000">
            <a:off x="3209052" y="-1341768"/>
            <a:ext cx="362386" cy="6261326"/>
          </a:xfrm>
          <a:prstGeom prst="leftBrace">
            <a:avLst>
              <a:gd name="adj1" fmla="val 8333"/>
              <a:gd name="adj2" fmla="val 4941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Textfeld 8"/>
          <p:cNvSpPr txBox="1"/>
          <p:nvPr/>
        </p:nvSpPr>
        <p:spPr>
          <a:xfrm>
            <a:off x="3059832" y="1342623"/>
            <a:ext cx="864096" cy="246221"/>
          </a:xfrm>
          <a:prstGeom prst="rect">
            <a:avLst/>
          </a:prstGeom>
          <a:noFill/>
        </p:spPr>
        <p:txBody>
          <a:bodyPr wrap="square" lIns="0" tIns="0" rIns="0" bIns="0" rtlCol="0">
            <a:spAutoFit/>
          </a:bodyPr>
          <a:lstStyle/>
          <a:p>
            <a:r>
              <a:rPr lang="en-GB" sz="1600">
                <a:latin typeface="Arial" panose="020B0604020202020204" pitchFamily="34" charset="0"/>
                <a:cs typeface="Arial" panose="020B0604020202020204" pitchFamily="34" charset="0"/>
              </a:rPr>
              <a:t>3 years</a:t>
            </a:r>
          </a:p>
        </p:txBody>
      </p:sp>
      <p:sp>
        <p:nvSpPr>
          <p:cNvPr id="10" name="Textfeld 9"/>
          <p:cNvSpPr txBox="1"/>
          <p:nvPr/>
        </p:nvSpPr>
        <p:spPr>
          <a:xfrm>
            <a:off x="6732239" y="2046039"/>
            <a:ext cx="2160240" cy="1077218"/>
          </a:xfrm>
          <a:prstGeom prst="rect">
            <a:avLst/>
          </a:prstGeom>
          <a:solidFill>
            <a:schemeClr val="tx2"/>
          </a:solidFill>
        </p:spPr>
        <p:txBody>
          <a:bodyPr wrap="square" rtlCol="0">
            <a:spAutoFit/>
          </a:bodyPr>
          <a:lstStyle/>
          <a:p>
            <a:r>
              <a:rPr lang="de-CH" sz="1600" b="1">
                <a:solidFill>
                  <a:schemeClr val="bg1"/>
                </a:solidFill>
                <a:latin typeface="Arial" panose="020B0604020202020204" pitchFamily="34" charset="0"/>
                <a:cs typeface="Arial" panose="020B0604020202020204" pitchFamily="34" charset="0"/>
              </a:rPr>
              <a:t>Transformation Accelerating Grant</a:t>
            </a:r>
          </a:p>
          <a:p>
            <a:endParaRPr lang="de-CH" sz="1600" b="1">
              <a:solidFill>
                <a:schemeClr val="bg1"/>
              </a:solidFill>
              <a:latin typeface="Arial" panose="020B0604020202020204" pitchFamily="34" charset="0"/>
              <a:cs typeface="Arial" panose="020B0604020202020204" pitchFamily="34" charset="0"/>
            </a:endParaRPr>
          </a:p>
          <a:p>
            <a:r>
              <a:rPr lang="de-CH" sz="1600" b="1">
                <a:solidFill>
                  <a:schemeClr val="bg1"/>
                </a:solidFill>
                <a:latin typeface="Arial" panose="020B0604020202020204" pitchFamily="34" charset="0"/>
                <a:cs typeface="Arial" panose="020B0604020202020204" pitchFamily="34" charset="0"/>
              </a:rPr>
              <a:t>ca. 100’000</a:t>
            </a:r>
            <a:endParaRPr lang="en-GB" sz="1600" b="1">
              <a:solidFill>
                <a:schemeClr val="bg1"/>
              </a:solidFill>
              <a:latin typeface="Arial" panose="020B0604020202020204" pitchFamily="34" charset="0"/>
              <a:cs typeface="Arial" panose="020B0604020202020204" pitchFamily="34" charset="0"/>
            </a:endParaRPr>
          </a:p>
        </p:txBody>
      </p:sp>
      <p:sp>
        <p:nvSpPr>
          <p:cNvPr id="11" name="Geschweifte Klammer links 10"/>
          <p:cNvSpPr/>
          <p:nvPr/>
        </p:nvSpPr>
        <p:spPr>
          <a:xfrm rot="5400000">
            <a:off x="7676698" y="786852"/>
            <a:ext cx="199315" cy="2088232"/>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2" name="Gerader Verbinder 11"/>
          <p:cNvCxnSpPr>
            <a:stCxn id="7" idx="3"/>
            <a:endCxn id="10" idx="1"/>
          </p:cNvCxnSpPr>
          <p:nvPr/>
        </p:nvCxnSpPr>
        <p:spPr>
          <a:xfrm flipV="1">
            <a:off x="6588224" y="2584648"/>
            <a:ext cx="144015" cy="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7380312" y="1454587"/>
            <a:ext cx="864096" cy="246221"/>
          </a:xfrm>
          <a:prstGeom prst="rect">
            <a:avLst/>
          </a:prstGeom>
          <a:noFill/>
        </p:spPr>
        <p:txBody>
          <a:bodyPr wrap="square" lIns="0" tIns="0" rIns="0" bIns="0" rtlCol="0">
            <a:spAutoFit/>
          </a:bodyPr>
          <a:lstStyle/>
          <a:p>
            <a:r>
              <a:rPr lang="en-GB" sz="1600">
                <a:latin typeface="Arial" panose="020B0604020202020204" pitchFamily="34" charset="0"/>
                <a:cs typeface="Arial" panose="020B0604020202020204" pitchFamily="34" charset="0"/>
              </a:rPr>
              <a:t>1 year</a:t>
            </a:r>
          </a:p>
        </p:txBody>
      </p:sp>
      <p:sp>
        <p:nvSpPr>
          <p:cNvPr id="14" name="Rechteck 13"/>
          <p:cNvSpPr/>
          <p:nvPr/>
        </p:nvSpPr>
        <p:spPr>
          <a:xfrm>
            <a:off x="251520" y="3546882"/>
            <a:ext cx="4572000" cy="1754326"/>
          </a:xfrm>
          <a:prstGeom prst="rect">
            <a:avLst/>
          </a:prstGeom>
        </p:spPr>
        <p:txBody>
          <a:bodyPr>
            <a:spAutoFit/>
          </a:bodyPr>
          <a:lstStyle/>
          <a:p>
            <a:r>
              <a:rPr lang="en-US">
                <a:latin typeface="Arial" panose="020B0604020202020204" pitchFamily="34" charset="0"/>
                <a:ea typeface="Arial" panose="020B0604020202020204" pitchFamily="34" charset="0"/>
              </a:rPr>
              <a:t>With the project duration of three years, the </a:t>
            </a:r>
            <a:r>
              <a:rPr lang="en-US" b="1">
                <a:latin typeface="Arial" panose="020B0604020202020204" pitchFamily="34" charset="0"/>
                <a:ea typeface="Arial" panose="020B0604020202020204" pitchFamily="34" charset="0"/>
              </a:rPr>
              <a:t>SOR4D programme addresses mostly post-doc and senior researchers </a:t>
            </a:r>
            <a:r>
              <a:rPr lang="en-US">
                <a:latin typeface="Arial" panose="020B0604020202020204" pitchFamily="34" charset="0"/>
                <a:ea typeface="Arial" panose="020B0604020202020204" pitchFamily="34" charset="0"/>
              </a:rPr>
              <a:t>with a high interest in working towards practical solutions.</a:t>
            </a:r>
          </a:p>
          <a:p>
            <a:endParaRPr lang="en-US">
              <a:latin typeface="Arial" panose="020B0604020202020204" pitchFamily="34" charset="0"/>
            </a:endParaRPr>
          </a:p>
        </p:txBody>
      </p:sp>
    </p:spTree>
    <p:extLst>
      <p:ext uri="{BB962C8B-B14F-4D97-AF65-F5344CB8AC3E}">
        <p14:creationId xmlns:p14="http://schemas.microsoft.com/office/powerpoint/2010/main" val="219801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a:t>SOR4D Information meeting, 5.12.2022</a:t>
            </a:r>
            <a:endParaRPr lang="de-CH" dirty="0"/>
          </a:p>
        </p:txBody>
      </p:sp>
      <p:sp>
        <p:nvSpPr>
          <p:cNvPr id="5" name="Foliennummernplatzhalter 4"/>
          <p:cNvSpPr>
            <a:spLocks noGrp="1"/>
          </p:cNvSpPr>
          <p:nvPr>
            <p:ph type="sldNum" sz="quarter" idx="12"/>
          </p:nvPr>
        </p:nvSpPr>
        <p:spPr/>
        <p:txBody>
          <a:bodyPr/>
          <a:lstStyle/>
          <a:p>
            <a:fld id="{442AD375-037F-43D0-B059-5172DA06796A}" type="slidenum">
              <a:rPr lang="de-CH" smtClean="0"/>
              <a:t>22</a:t>
            </a:fld>
            <a:endParaRPr lang="de-CH"/>
          </a:p>
        </p:txBody>
      </p:sp>
      <p:sp>
        <p:nvSpPr>
          <p:cNvPr id="6" name="Titel 1"/>
          <p:cNvSpPr>
            <a:spLocks noGrp="1"/>
          </p:cNvSpPr>
          <p:nvPr>
            <p:ph type="title"/>
          </p:nvPr>
        </p:nvSpPr>
        <p:spPr>
          <a:xfrm>
            <a:off x="534860" y="622300"/>
            <a:ext cx="8228141" cy="896938"/>
          </a:xfrm>
        </p:spPr>
        <p:txBody>
          <a:bodyPr/>
          <a:lstStyle/>
          <a:p>
            <a:r>
              <a:rPr lang="en-GB"/>
              <a:t>SOR4D project funding (3 years + 1 year)</a:t>
            </a:r>
          </a:p>
        </p:txBody>
      </p:sp>
      <p:sp>
        <p:nvSpPr>
          <p:cNvPr id="7" name="Textfeld 6"/>
          <p:cNvSpPr txBox="1"/>
          <p:nvPr/>
        </p:nvSpPr>
        <p:spPr>
          <a:xfrm>
            <a:off x="251520" y="2046040"/>
            <a:ext cx="6336704" cy="461665"/>
          </a:xfrm>
          <a:prstGeom prst="rect">
            <a:avLst/>
          </a:prstGeom>
          <a:solidFill>
            <a:srgbClr val="19486A"/>
          </a:solidFill>
        </p:spPr>
        <p:txBody>
          <a:bodyPr wrap="square" rtlCol="0">
            <a:spAutoFit/>
          </a:bodyPr>
          <a:lstStyle/>
          <a:p>
            <a:r>
              <a:rPr lang="de-CH" sz="1200" b="1">
                <a:solidFill>
                  <a:schemeClr val="bg1"/>
                </a:solidFill>
                <a:latin typeface="Arial" panose="020B0604020202020204" pitchFamily="34" charset="0"/>
                <a:cs typeface="Arial" panose="020B0604020202020204" pitchFamily="34" charset="0"/>
              </a:rPr>
              <a:t>Transdisciplinary research project</a:t>
            </a:r>
            <a:br>
              <a:rPr lang="de-CH" sz="1200" b="1">
                <a:solidFill>
                  <a:schemeClr val="bg1"/>
                </a:solidFill>
                <a:latin typeface="Arial" panose="020B0604020202020204" pitchFamily="34" charset="0"/>
                <a:cs typeface="Arial" panose="020B0604020202020204" pitchFamily="34" charset="0"/>
              </a:rPr>
            </a:br>
            <a:endParaRPr lang="en-GB" sz="1200" b="1">
              <a:solidFill>
                <a:schemeClr val="bg1"/>
              </a:solidFill>
              <a:latin typeface="Arial" panose="020B0604020202020204" pitchFamily="34" charset="0"/>
              <a:cs typeface="Arial" panose="020B0604020202020204" pitchFamily="34" charset="0"/>
            </a:endParaRPr>
          </a:p>
        </p:txBody>
      </p:sp>
      <p:sp>
        <p:nvSpPr>
          <p:cNvPr id="8" name="Geschweifte Klammer links 7"/>
          <p:cNvSpPr/>
          <p:nvPr/>
        </p:nvSpPr>
        <p:spPr>
          <a:xfrm rot="5400000">
            <a:off x="3209052" y="-1341768"/>
            <a:ext cx="362386" cy="6261326"/>
          </a:xfrm>
          <a:prstGeom prst="leftBrace">
            <a:avLst>
              <a:gd name="adj1" fmla="val 8333"/>
              <a:gd name="adj2" fmla="val 4941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Textfeld 8"/>
          <p:cNvSpPr txBox="1"/>
          <p:nvPr/>
        </p:nvSpPr>
        <p:spPr>
          <a:xfrm>
            <a:off x="3203848" y="1342842"/>
            <a:ext cx="864096" cy="246221"/>
          </a:xfrm>
          <a:prstGeom prst="rect">
            <a:avLst/>
          </a:prstGeom>
          <a:noFill/>
        </p:spPr>
        <p:txBody>
          <a:bodyPr wrap="square" lIns="0" tIns="0" rIns="0" bIns="0" rtlCol="0">
            <a:spAutoFit/>
          </a:bodyPr>
          <a:lstStyle/>
          <a:p>
            <a:r>
              <a:rPr lang="en-GB" sz="1600">
                <a:latin typeface="Arial" panose="020B0604020202020204" pitchFamily="34" charset="0"/>
                <a:cs typeface="Arial" panose="020B0604020202020204" pitchFamily="34" charset="0"/>
              </a:rPr>
              <a:t>3 years</a:t>
            </a:r>
          </a:p>
        </p:txBody>
      </p:sp>
      <p:grpSp>
        <p:nvGrpSpPr>
          <p:cNvPr id="10" name="Gruppieren 9"/>
          <p:cNvGrpSpPr/>
          <p:nvPr/>
        </p:nvGrpSpPr>
        <p:grpSpPr>
          <a:xfrm>
            <a:off x="6588224" y="1454806"/>
            <a:ext cx="2304255" cy="1052898"/>
            <a:chOff x="6588224" y="1454806"/>
            <a:chExt cx="2304255" cy="1052898"/>
          </a:xfrm>
        </p:grpSpPr>
        <p:grpSp>
          <p:nvGrpSpPr>
            <p:cNvPr id="11" name="Gruppieren 10"/>
            <p:cNvGrpSpPr/>
            <p:nvPr/>
          </p:nvGrpSpPr>
          <p:grpSpPr>
            <a:xfrm>
              <a:off x="6588224" y="1731310"/>
              <a:ext cx="2304255" cy="776394"/>
              <a:chOff x="6588224" y="1731310"/>
              <a:chExt cx="2304255" cy="776394"/>
            </a:xfrm>
          </p:grpSpPr>
          <p:sp>
            <p:nvSpPr>
              <p:cNvPr id="13" name="Textfeld 12"/>
              <p:cNvSpPr txBox="1"/>
              <p:nvPr/>
            </p:nvSpPr>
            <p:spPr>
              <a:xfrm>
                <a:off x="6732239" y="2046039"/>
                <a:ext cx="2160240" cy="461665"/>
              </a:xfrm>
              <a:prstGeom prst="rect">
                <a:avLst/>
              </a:prstGeom>
              <a:solidFill>
                <a:schemeClr val="tx2"/>
              </a:solidFill>
            </p:spPr>
            <p:txBody>
              <a:bodyPr wrap="square" rtlCol="0">
                <a:spAutoFit/>
              </a:bodyPr>
              <a:lstStyle/>
              <a:p>
                <a:r>
                  <a:rPr lang="de-CH" sz="1200" b="1">
                    <a:solidFill>
                      <a:schemeClr val="bg1"/>
                    </a:solidFill>
                    <a:latin typeface="Arial" panose="020B0604020202020204" pitchFamily="34" charset="0"/>
                    <a:cs typeface="Arial" panose="020B0604020202020204" pitchFamily="34" charset="0"/>
                  </a:rPr>
                  <a:t>Transformation Accelerating Grant</a:t>
                </a:r>
                <a:endParaRPr lang="en-GB" sz="1200" b="1">
                  <a:solidFill>
                    <a:schemeClr val="bg1"/>
                  </a:solidFill>
                  <a:latin typeface="Arial" panose="020B0604020202020204" pitchFamily="34" charset="0"/>
                  <a:cs typeface="Arial" panose="020B0604020202020204" pitchFamily="34" charset="0"/>
                </a:endParaRPr>
              </a:p>
            </p:txBody>
          </p:sp>
          <p:sp>
            <p:nvSpPr>
              <p:cNvPr id="14" name="Geschweifte Klammer links 13"/>
              <p:cNvSpPr/>
              <p:nvPr/>
            </p:nvSpPr>
            <p:spPr>
              <a:xfrm rot="5400000">
                <a:off x="7676698" y="786852"/>
                <a:ext cx="199315" cy="2088232"/>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5" name="Gerader Verbinder 14"/>
              <p:cNvCxnSpPr>
                <a:stCxn id="7" idx="3"/>
                <a:endCxn id="13" idx="1"/>
              </p:cNvCxnSpPr>
              <p:nvPr/>
            </p:nvCxnSpPr>
            <p:spPr>
              <a:xfrm flipV="1">
                <a:off x="6588224" y="2276872"/>
                <a:ext cx="144015" cy="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12" name="Textfeld 11"/>
            <p:cNvSpPr txBox="1"/>
            <p:nvPr/>
          </p:nvSpPr>
          <p:spPr>
            <a:xfrm>
              <a:off x="7524328" y="1454806"/>
              <a:ext cx="864096" cy="246221"/>
            </a:xfrm>
            <a:prstGeom prst="rect">
              <a:avLst/>
            </a:prstGeom>
            <a:noFill/>
          </p:spPr>
          <p:txBody>
            <a:bodyPr wrap="square" lIns="0" tIns="0" rIns="0" bIns="0" rtlCol="0">
              <a:spAutoFit/>
            </a:bodyPr>
            <a:lstStyle/>
            <a:p>
              <a:r>
                <a:rPr lang="en-GB" sz="1600">
                  <a:latin typeface="Arial" panose="020B0604020202020204" pitchFamily="34" charset="0"/>
                  <a:cs typeface="Arial" panose="020B0604020202020204" pitchFamily="34" charset="0"/>
                </a:rPr>
                <a:t>1 year</a:t>
              </a:r>
            </a:p>
          </p:txBody>
        </p:sp>
      </p:grpSp>
      <p:grpSp>
        <p:nvGrpSpPr>
          <p:cNvPr id="16" name="Gruppieren 15"/>
          <p:cNvGrpSpPr/>
          <p:nvPr/>
        </p:nvGrpSpPr>
        <p:grpSpPr>
          <a:xfrm>
            <a:off x="2546533" y="2564904"/>
            <a:ext cx="3933678" cy="1073149"/>
            <a:chOff x="2546533" y="2564904"/>
            <a:chExt cx="3933678" cy="1073149"/>
          </a:xfrm>
        </p:grpSpPr>
        <p:cxnSp>
          <p:nvCxnSpPr>
            <p:cNvPr id="17" name="Gerader Verbinder 16"/>
            <p:cNvCxnSpPr/>
            <p:nvPr/>
          </p:nvCxnSpPr>
          <p:spPr>
            <a:xfrm>
              <a:off x="2546533" y="2564904"/>
              <a:ext cx="4551" cy="10731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feld 17"/>
            <p:cNvSpPr txBox="1"/>
            <p:nvPr/>
          </p:nvSpPr>
          <p:spPr>
            <a:xfrm>
              <a:off x="2627784" y="3217913"/>
              <a:ext cx="2664296" cy="215444"/>
            </a:xfrm>
            <a:prstGeom prst="rect">
              <a:avLst/>
            </a:prstGeom>
            <a:noFill/>
          </p:spPr>
          <p:txBody>
            <a:bodyPr wrap="square" lIns="0" tIns="0" rIns="0" bIns="0" rtlCol="0">
              <a:spAutoFit/>
            </a:bodyPr>
            <a:lstStyle/>
            <a:p>
              <a:r>
                <a:rPr lang="en-GB" sz="1400">
                  <a:latin typeface="Arial" panose="020B0604020202020204" pitchFamily="34" charset="0"/>
                  <a:cs typeface="Arial" panose="020B0604020202020204" pitchFamily="34" charset="0"/>
                </a:rPr>
                <a:t>1st progess report</a:t>
              </a:r>
            </a:p>
          </p:txBody>
        </p:sp>
        <p:cxnSp>
          <p:nvCxnSpPr>
            <p:cNvPr id="19" name="Gerader Verbinder 18"/>
            <p:cNvCxnSpPr/>
            <p:nvPr/>
          </p:nvCxnSpPr>
          <p:spPr>
            <a:xfrm>
              <a:off x="4860032" y="2564904"/>
              <a:ext cx="0" cy="10387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4973936" y="3097196"/>
              <a:ext cx="1506275" cy="430887"/>
            </a:xfrm>
            <a:prstGeom prst="rect">
              <a:avLst/>
            </a:prstGeom>
            <a:noFill/>
          </p:spPr>
          <p:txBody>
            <a:bodyPr wrap="square" lIns="0" tIns="0" rIns="0" bIns="0" rtlCol="0">
              <a:spAutoFit/>
            </a:bodyPr>
            <a:lstStyle/>
            <a:p>
              <a:r>
                <a:rPr lang="en-GB" sz="1400">
                  <a:latin typeface="Arial" panose="020B0604020202020204" pitchFamily="34" charset="0"/>
                  <a:cs typeface="Arial" panose="020B0604020202020204" pitchFamily="34" charset="0"/>
                </a:rPr>
                <a:t>2nd progess report </a:t>
              </a:r>
            </a:p>
            <a:p>
              <a:r>
                <a:rPr lang="en-GB" sz="1400">
                  <a:latin typeface="Arial" panose="020B0604020202020204" pitchFamily="34" charset="0"/>
                  <a:cs typeface="Arial" panose="020B0604020202020204" pitchFamily="34" charset="0"/>
                </a:rPr>
                <a:t>as </a:t>
              </a:r>
              <a:r>
                <a:rPr lang="en-GB" sz="1400" b="1">
                  <a:latin typeface="Arial" panose="020B0604020202020204" pitchFamily="34" charset="0"/>
                  <a:cs typeface="Arial" panose="020B0604020202020204" pitchFamily="34" charset="0"/>
                </a:rPr>
                <a:t>TAG proposal</a:t>
              </a:r>
            </a:p>
          </p:txBody>
        </p:sp>
      </p:grpSp>
      <p:grpSp>
        <p:nvGrpSpPr>
          <p:cNvPr id="21" name="Gruppieren 20"/>
          <p:cNvGrpSpPr/>
          <p:nvPr/>
        </p:nvGrpSpPr>
        <p:grpSpPr>
          <a:xfrm>
            <a:off x="6581720" y="2564904"/>
            <a:ext cx="2382768" cy="1397323"/>
            <a:chOff x="6581720" y="2564904"/>
            <a:chExt cx="2382768" cy="1397323"/>
          </a:xfrm>
        </p:grpSpPr>
        <p:cxnSp>
          <p:nvCxnSpPr>
            <p:cNvPr id="22" name="Gerader Verbinder 21"/>
            <p:cNvCxnSpPr/>
            <p:nvPr/>
          </p:nvCxnSpPr>
          <p:spPr>
            <a:xfrm flipH="1">
              <a:off x="6581720" y="2564904"/>
              <a:ext cx="6504" cy="10081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feld 22"/>
            <p:cNvSpPr txBox="1"/>
            <p:nvPr/>
          </p:nvSpPr>
          <p:spPr>
            <a:xfrm>
              <a:off x="6685041" y="2652367"/>
              <a:ext cx="1764196" cy="430887"/>
            </a:xfrm>
            <a:prstGeom prst="rect">
              <a:avLst/>
            </a:prstGeom>
            <a:noFill/>
          </p:spPr>
          <p:txBody>
            <a:bodyPr wrap="square" lIns="0" tIns="0" rIns="0" bIns="0" rtlCol="0">
              <a:spAutoFit/>
            </a:bodyPr>
            <a:lstStyle/>
            <a:p>
              <a:r>
                <a:rPr lang="en-GB" sz="1400" i="1">
                  <a:latin typeface="Arial" panose="020B0604020202020204" pitchFamily="34" charset="0"/>
                  <a:cs typeface="Arial" panose="020B0604020202020204" pitchFamily="34" charset="0"/>
                </a:rPr>
                <a:t>Final</a:t>
              </a:r>
              <a:r>
                <a:rPr lang="en-GB" sz="1400">
                  <a:latin typeface="Arial" panose="020B0604020202020204" pitchFamily="34" charset="0"/>
                  <a:cs typeface="Arial" panose="020B0604020202020204" pitchFamily="34" charset="0"/>
                </a:rPr>
                <a:t> </a:t>
              </a:r>
              <a:r>
                <a:rPr lang="en-GB" sz="1400" i="1">
                  <a:latin typeface="Arial" panose="020B0604020202020204" pitchFamily="34" charset="0"/>
                  <a:cs typeface="Arial" panose="020B0604020202020204" pitchFamily="34" charset="0"/>
                </a:rPr>
                <a:t>project report </a:t>
              </a:r>
              <a:br>
                <a:rPr lang="en-GB" sz="1400" i="1">
                  <a:latin typeface="Arial" panose="020B0604020202020204" pitchFamily="34" charset="0"/>
                  <a:cs typeface="Arial" panose="020B0604020202020204" pitchFamily="34" charset="0"/>
                </a:rPr>
              </a:br>
              <a:r>
                <a:rPr lang="en-GB" sz="1400" i="1">
                  <a:latin typeface="Arial" panose="020B0604020202020204" pitchFamily="34" charset="0"/>
                  <a:cs typeface="Arial" panose="020B0604020202020204" pitchFamily="34" charset="0"/>
                </a:rPr>
                <a:t>(3 years)</a:t>
              </a:r>
            </a:p>
          </p:txBody>
        </p:sp>
        <p:cxnSp>
          <p:nvCxnSpPr>
            <p:cNvPr id="24" name="Gerader Verbinder 23"/>
            <p:cNvCxnSpPr/>
            <p:nvPr/>
          </p:nvCxnSpPr>
          <p:spPr>
            <a:xfrm>
              <a:off x="8892480" y="2564904"/>
              <a:ext cx="0" cy="12533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feld 24"/>
            <p:cNvSpPr txBox="1"/>
            <p:nvPr/>
          </p:nvSpPr>
          <p:spPr>
            <a:xfrm>
              <a:off x="7338257" y="3531340"/>
              <a:ext cx="1626231" cy="430887"/>
            </a:xfrm>
            <a:prstGeom prst="rect">
              <a:avLst/>
            </a:prstGeom>
            <a:noFill/>
          </p:spPr>
          <p:txBody>
            <a:bodyPr wrap="square" lIns="0" tIns="0" rIns="0" bIns="0" rtlCol="0">
              <a:spAutoFit/>
            </a:bodyPr>
            <a:lstStyle/>
            <a:p>
              <a:r>
                <a:rPr lang="en-GB" sz="1400">
                  <a:latin typeface="Arial" panose="020B0604020202020204" pitchFamily="34" charset="0"/>
                  <a:cs typeface="Arial" panose="020B0604020202020204" pitchFamily="34" charset="0"/>
                </a:rPr>
                <a:t>Final project report (4 years)</a:t>
              </a:r>
            </a:p>
          </p:txBody>
        </p:sp>
      </p:grpSp>
      <p:grpSp>
        <p:nvGrpSpPr>
          <p:cNvPr id="26" name="Gruppieren 25"/>
          <p:cNvGrpSpPr/>
          <p:nvPr/>
        </p:nvGrpSpPr>
        <p:grpSpPr>
          <a:xfrm>
            <a:off x="4973935" y="3640087"/>
            <a:ext cx="3990553" cy="2237185"/>
            <a:chOff x="4973935" y="3640087"/>
            <a:chExt cx="3990553" cy="2237185"/>
          </a:xfrm>
        </p:grpSpPr>
        <p:cxnSp>
          <p:nvCxnSpPr>
            <p:cNvPr id="27" name="Gerader Verbinder 26"/>
            <p:cNvCxnSpPr/>
            <p:nvPr/>
          </p:nvCxnSpPr>
          <p:spPr>
            <a:xfrm>
              <a:off x="5580112" y="3640087"/>
              <a:ext cx="0" cy="1013049"/>
            </a:xfrm>
            <a:prstGeom prst="line">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Textfeld 27"/>
            <p:cNvSpPr txBox="1"/>
            <p:nvPr/>
          </p:nvSpPr>
          <p:spPr>
            <a:xfrm>
              <a:off x="4973935" y="4800054"/>
              <a:ext cx="3990553" cy="1077218"/>
            </a:xfrm>
            <a:prstGeom prst="rect">
              <a:avLst/>
            </a:prstGeom>
            <a:noFill/>
          </p:spPr>
          <p:txBody>
            <a:bodyPr wrap="square" lIns="0" tIns="0" rIns="0" bIns="0" rtlCol="0">
              <a:spAutoFit/>
            </a:bodyPr>
            <a:lstStyle/>
            <a:p>
              <a:r>
                <a:rPr lang="en-GB" sz="1400" b="1">
                  <a:latin typeface="Arial" panose="020B0604020202020204" pitchFamily="34" charset="0"/>
                  <a:cs typeface="Arial" panose="020B0604020202020204" pitchFamily="34" charset="0"/>
                </a:rPr>
                <a:t>Evaluation of Transformation Accelerating Grant (TAG) proposal by SOR4D Review Panel</a:t>
              </a:r>
            </a:p>
            <a:p>
              <a:endParaRPr lang="en-GB" sz="1400">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Funding decisions for TAG, i.e. four project years</a:t>
              </a:r>
            </a:p>
            <a:p>
              <a:r>
                <a:rPr lang="en-GB" sz="1400" i="1">
                  <a:latin typeface="Arial" panose="020B0604020202020204" pitchFamily="34" charset="0"/>
                  <a:cs typeface="Arial" panose="020B0604020202020204" pitchFamily="34" charset="0"/>
                </a:rPr>
                <a:t>Phasing-out decision, i.e. three project years</a:t>
              </a:r>
            </a:p>
          </p:txBody>
        </p:sp>
      </p:grpSp>
    </p:spTree>
    <p:extLst>
      <p:ext uri="{BB962C8B-B14F-4D97-AF65-F5344CB8AC3E}">
        <p14:creationId xmlns:p14="http://schemas.microsoft.com/office/powerpoint/2010/main" val="283655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96966" y="1555123"/>
            <a:ext cx="8081598" cy="989741"/>
          </a:xfrm>
        </p:spPr>
        <p:txBody>
          <a:bodyPr/>
          <a:lstStyle/>
          <a:p>
            <a:r>
              <a:rPr lang="en-US" sz="4000"/>
              <a:t>Evaluation procedures and SOR4D Review Panel</a:t>
            </a:r>
            <a:br>
              <a:rPr lang="en-US"/>
            </a:br>
            <a:endParaRPr lang="en-US"/>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292" y="3964830"/>
            <a:ext cx="2379570" cy="1336377"/>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0205" y="3964830"/>
            <a:ext cx="2392083" cy="1336377"/>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964830"/>
            <a:ext cx="2004564" cy="1336377"/>
          </a:xfrm>
          <a:prstGeom prst="rect">
            <a:avLst/>
          </a:prstGeom>
        </p:spPr>
      </p:pic>
      <p:pic>
        <p:nvPicPr>
          <p:cNvPr id="12" name="Grafik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1601" y="3964831"/>
            <a:ext cx="2004566" cy="1336377"/>
          </a:xfrm>
          <a:prstGeom prst="rect">
            <a:avLst/>
          </a:prstGeom>
        </p:spPr>
      </p:pic>
      <p:pic>
        <p:nvPicPr>
          <p:cNvPr id="13" name="Grafik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51866" y="3964829"/>
            <a:ext cx="1781838" cy="1336378"/>
          </a:xfrm>
          <a:prstGeom prst="rect">
            <a:avLst/>
          </a:prstGeom>
        </p:spPr>
      </p:pic>
      <p:sp>
        <p:nvSpPr>
          <p:cNvPr id="14" name="Fußzeilenplatzhalter 13"/>
          <p:cNvSpPr>
            <a:spLocks noGrp="1"/>
          </p:cNvSpPr>
          <p:nvPr>
            <p:ph type="ftr" sz="quarter" idx="11"/>
          </p:nvPr>
        </p:nvSpPr>
        <p:spPr/>
        <p:txBody>
          <a:bodyPr/>
          <a:lstStyle/>
          <a:p>
            <a:r>
              <a:rPr lang="en-US" dirty="0"/>
              <a:t>SOR4D Information meeting, 5.12.2022</a:t>
            </a:r>
            <a:endParaRPr lang="de-CH" dirty="0"/>
          </a:p>
        </p:txBody>
      </p:sp>
      <p:sp>
        <p:nvSpPr>
          <p:cNvPr id="15" name="Foliennummernplatzhalter 14"/>
          <p:cNvSpPr>
            <a:spLocks noGrp="1"/>
          </p:cNvSpPr>
          <p:nvPr>
            <p:ph type="sldNum" sz="quarter" idx="12"/>
          </p:nvPr>
        </p:nvSpPr>
        <p:spPr/>
        <p:txBody>
          <a:bodyPr/>
          <a:lstStyle/>
          <a:p>
            <a:fld id="{442AD375-037F-43D0-B059-5172DA06796A}" type="slidenum">
              <a:rPr lang="de-CH" smtClean="0"/>
              <a:t>23</a:t>
            </a:fld>
            <a:endParaRPr lang="de-CH"/>
          </a:p>
        </p:txBody>
      </p:sp>
    </p:spTree>
    <p:extLst>
      <p:ext uri="{BB962C8B-B14F-4D97-AF65-F5344CB8AC3E}">
        <p14:creationId xmlns:p14="http://schemas.microsoft.com/office/powerpoint/2010/main" val="1815327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Evaluation procedure</a:t>
            </a:r>
          </a:p>
        </p:txBody>
      </p:sp>
      <p:pic>
        <p:nvPicPr>
          <p:cNvPr id="6" name="Grafik 5"/>
          <p:cNvPicPr>
            <a:picLocks noChangeAspect="1"/>
          </p:cNvPicPr>
          <p:nvPr/>
        </p:nvPicPr>
        <p:blipFill>
          <a:blip r:embed="rId3"/>
          <a:stretch>
            <a:fillRect/>
          </a:stretch>
        </p:blipFill>
        <p:spPr>
          <a:xfrm>
            <a:off x="1003600" y="1412776"/>
            <a:ext cx="7359724" cy="4743521"/>
          </a:xfrm>
          <a:prstGeom prst="rect">
            <a:avLst/>
          </a:prstGeom>
        </p:spPr>
      </p:pic>
      <p:sp>
        <p:nvSpPr>
          <p:cNvPr id="7" name="Fußzeilenplatzhalter 6"/>
          <p:cNvSpPr>
            <a:spLocks noGrp="1"/>
          </p:cNvSpPr>
          <p:nvPr>
            <p:ph type="ftr" sz="quarter" idx="11"/>
          </p:nvPr>
        </p:nvSpPr>
        <p:spPr/>
        <p:txBody>
          <a:bodyPr/>
          <a:lstStyle/>
          <a:p>
            <a:r>
              <a:rPr lang="en-US" dirty="0"/>
              <a:t>SOR4D Information meeting, 5.12.2022</a:t>
            </a:r>
            <a:endParaRPr lang="de-CH" dirty="0"/>
          </a:p>
        </p:txBody>
      </p:sp>
      <p:sp>
        <p:nvSpPr>
          <p:cNvPr id="8" name="Foliennummernplatzhalter 7"/>
          <p:cNvSpPr>
            <a:spLocks noGrp="1"/>
          </p:cNvSpPr>
          <p:nvPr>
            <p:ph type="sldNum" sz="quarter" idx="12"/>
          </p:nvPr>
        </p:nvSpPr>
        <p:spPr/>
        <p:txBody>
          <a:bodyPr/>
          <a:lstStyle/>
          <a:p>
            <a:fld id="{442AD375-037F-43D0-B059-5172DA06796A}" type="slidenum">
              <a:rPr lang="de-CH" smtClean="0"/>
              <a:t>24</a:t>
            </a:fld>
            <a:endParaRPr lang="de-CH"/>
          </a:p>
        </p:txBody>
      </p:sp>
    </p:spTree>
    <p:extLst>
      <p:ext uri="{BB962C8B-B14F-4D97-AF65-F5344CB8AC3E}">
        <p14:creationId xmlns:p14="http://schemas.microsoft.com/office/powerpoint/2010/main" val="2276778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Evaluation criteria</a:t>
            </a:r>
          </a:p>
        </p:txBody>
      </p:sp>
      <p:sp>
        <p:nvSpPr>
          <p:cNvPr id="3" name="Inhaltsplatzhalter 2"/>
          <p:cNvSpPr>
            <a:spLocks noGrp="1"/>
          </p:cNvSpPr>
          <p:nvPr>
            <p:ph idx="1"/>
          </p:nvPr>
        </p:nvSpPr>
        <p:spPr>
          <a:xfrm>
            <a:off x="529961" y="1268760"/>
            <a:ext cx="8081598" cy="4801840"/>
          </a:xfrm>
        </p:spPr>
        <p:txBody>
          <a:bodyPr/>
          <a:lstStyle/>
          <a:p>
            <a:r>
              <a:rPr lang="en-US" sz="1400" b="1" dirty="0"/>
              <a:t>Scientific quality </a:t>
            </a:r>
            <a:r>
              <a:rPr lang="en-US" sz="1400" dirty="0"/>
              <a:t>and </a:t>
            </a:r>
            <a:r>
              <a:rPr lang="en-US" sz="1400" b="1" dirty="0"/>
              <a:t>relevance for development </a:t>
            </a:r>
            <a:r>
              <a:rPr lang="en-US" sz="1400" dirty="0"/>
              <a:t>are of equal importance for projects funded in the SOR4D </a:t>
            </a:r>
            <a:r>
              <a:rPr lang="en-US" sz="1400" dirty="0" err="1"/>
              <a:t>programme</a:t>
            </a:r>
            <a:r>
              <a:rPr lang="en-US" sz="1400" dirty="0"/>
              <a:t>. Pre- and full proposals will be reviewed and evaluated based on the following criteria:</a:t>
            </a:r>
          </a:p>
          <a:p>
            <a:endParaRPr lang="en-US" sz="1400" dirty="0"/>
          </a:p>
          <a:p>
            <a:pPr marL="342900" indent="-342900">
              <a:buFont typeface="+mj-lt"/>
              <a:buAutoNum type="arabicPeriod"/>
            </a:pPr>
            <a:r>
              <a:rPr lang="en-US" sz="1400" dirty="0"/>
              <a:t>Significance, originality and topicality of the project; </a:t>
            </a:r>
          </a:p>
          <a:p>
            <a:pPr marL="342900" indent="-342900">
              <a:buFont typeface="+mj-lt"/>
              <a:buAutoNum type="arabicPeriod"/>
            </a:pPr>
            <a:r>
              <a:rPr lang="en-US" sz="1400" dirty="0"/>
              <a:t>Adequate participation of professional practitioners and publics (including end-users) in all project stages;</a:t>
            </a:r>
          </a:p>
          <a:p>
            <a:pPr marL="342900" indent="-342900">
              <a:buFont typeface="+mj-lt"/>
              <a:buAutoNum type="arabicPeriod"/>
            </a:pPr>
            <a:r>
              <a:rPr lang="en-US" sz="1400" dirty="0"/>
              <a:t>Suitability and feasibility of the systemic approach and methods chosen; </a:t>
            </a:r>
          </a:p>
          <a:p>
            <a:pPr marL="342900" indent="-342900">
              <a:buFont typeface="+mj-lt"/>
              <a:buAutoNum type="arabicPeriod"/>
            </a:pPr>
            <a:r>
              <a:rPr lang="en-US" sz="1400" dirty="0"/>
              <a:t>Applicants’ track records in the fields of the proposed transdisciplinary research, complementary expertise and shared responsibilities within a mixed consortium; </a:t>
            </a:r>
          </a:p>
          <a:p>
            <a:pPr marL="342900" indent="-342900">
              <a:buFont typeface="+mj-lt"/>
              <a:buAutoNum type="arabicPeriod"/>
            </a:pPr>
            <a:r>
              <a:rPr lang="en-US" sz="1400" dirty="0"/>
              <a:t>Proposal addresses important sustainable development and poverty alleviation needs in one or several ODA recipient country/countries; </a:t>
            </a:r>
          </a:p>
          <a:p>
            <a:pPr marL="342900" indent="-342900">
              <a:buFont typeface="+mj-lt"/>
              <a:buAutoNum type="arabicPeriod"/>
            </a:pPr>
            <a:r>
              <a:rPr lang="en-US" sz="1400" dirty="0"/>
              <a:t>Proposal has an explicit  theory of change and  a clear logical framework reflecting the actual body of knowledge; </a:t>
            </a:r>
          </a:p>
          <a:p>
            <a:pPr marL="342900" indent="-342900">
              <a:buFont typeface="+mj-lt"/>
              <a:buAutoNum type="arabicPeriod"/>
            </a:pPr>
            <a:r>
              <a:rPr lang="en-US" sz="1400" dirty="0"/>
              <a:t>Proposal suggests adequate measures to effectively promote the use of research knowledge and potential for research finding uptake;</a:t>
            </a:r>
          </a:p>
          <a:p>
            <a:pPr marL="342900" indent="-342900">
              <a:buFont typeface="+mj-lt"/>
              <a:buAutoNum type="arabicPeriod"/>
            </a:pPr>
            <a:r>
              <a:rPr lang="en-US" sz="1400" dirty="0"/>
              <a:t>Proposal demonstrates awareness for gender, intersectionality and social inclusion and how it will be ensured throughout the research process.</a:t>
            </a:r>
          </a:p>
          <a:p>
            <a:endParaRPr lang="en-GB" dirty="0"/>
          </a:p>
        </p:txBody>
      </p:sp>
      <p:sp>
        <p:nvSpPr>
          <p:cNvPr id="7" name="Fußzeilenplatzhalter 6"/>
          <p:cNvSpPr>
            <a:spLocks noGrp="1"/>
          </p:cNvSpPr>
          <p:nvPr>
            <p:ph type="ftr" sz="quarter" idx="11"/>
          </p:nvPr>
        </p:nvSpPr>
        <p:spPr/>
        <p:txBody>
          <a:bodyPr/>
          <a:lstStyle/>
          <a:p>
            <a:r>
              <a:rPr lang="en-US" dirty="0"/>
              <a:t>SOR4D Information meeting, 5.12.2022</a:t>
            </a:r>
            <a:endParaRPr lang="de-CH" dirty="0"/>
          </a:p>
        </p:txBody>
      </p:sp>
      <p:sp>
        <p:nvSpPr>
          <p:cNvPr id="8" name="Foliennummernplatzhalter 7"/>
          <p:cNvSpPr>
            <a:spLocks noGrp="1"/>
          </p:cNvSpPr>
          <p:nvPr>
            <p:ph type="sldNum" sz="quarter" idx="12"/>
          </p:nvPr>
        </p:nvSpPr>
        <p:spPr/>
        <p:txBody>
          <a:bodyPr/>
          <a:lstStyle/>
          <a:p>
            <a:fld id="{442AD375-037F-43D0-B059-5172DA06796A}" type="slidenum">
              <a:rPr lang="de-CH" smtClean="0"/>
              <a:t>25</a:t>
            </a:fld>
            <a:endParaRPr lang="de-CH"/>
          </a:p>
        </p:txBody>
      </p:sp>
    </p:spTree>
    <p:extLst>
      <p:ext uri="{BB962C8B-B14F-4D97-AF65-F5344CB8AC3E}">
        <p14:creationId xmlns:p14="http://schemas.microsoft.com/office/powerpoint/2010/main" val="882333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9960" y="519005"/>
            <a:ext cx="8262347" cy="989741"/>
          </a:xfrm>
        </p:spPr>
        <p:txBody>
          <a:bodyPr/>
          <a:lstStyle/>
          <a:p>
            <a:r>
              <a:rPr lang="en-GB"/>
              <a:t>Evaluation and funding recommendations</a:t>
            </a:r>
          </a:p>
        </p:txBody>
      </p:sp>
      <p:sp>
        <p:nvSpPr>
          <p:cNvPr id="3" name="Inhaltsplatzhalter 2"/>
          <p:cNvSpPr>
            <a:spLocks noGrp="1"/>
          </p:cNvSpPr>
          <p:nvPr>
            <p:ph idx="1"/>
          </p:nvPr>
        </p:nvSpPr>
        <p:spPr>
          <a:xfrm>
            <a:off x="529961" y="1700808"/>
            <a:ext cx="8081598" cy="3865736"/>
          </a:xfrm>
        </p:spPr>
        <p:txBody>
          <a:bodyPr/>
          <a:lstStyle/>
          <a:p>
            <a:pPr marL="342900" indent="-342900">
              <a:buFont typeface="Arial" panose="020B0604020202020204" pitchFamily="34" charset="0"/>
              <a:buChar char="•"/>
            </a:pPr>
            <a:r>
              <a:rPr lang="en-GB" sz="1800" dirty="0"/>
              <a:t>Pre-proposals are evaluated by the Review Panel who will award marks. </a:t>
            </a:r>
          </a:p>
          <a:p>
            <a:pPr marL="342900" indent="-342900">
              <a:buFont typeface="Arial" panose="020B0604020202020204" pitchFamily="34" charset="0"/>
              <a:buChar char="•"/>
            </a:pPr>
            <a:r>
              <a:rPr lang="en-GB" sz="1800" dirty="0"/>
              <a:t>Full proposals are reviewed by international peer experts. Based on these reviews and their own evaluation, the Review Panel will award marks.</a:t>
            </a:r>
          </a:p>
          <a:p>
            <a:r>
              <a:rPr lang="en-GB" sz="1800" dirty="0"/>
              <a:t> </a:t>
            </a:r>
            <a:endParaRPr lang="en-US" sz="1800" dirty="0"/>
          </a:p>
          <a:p>
            <a:r>
              <a:rPr lang="en-GB" sz="1800" dirty="0"/>
              <a:t>The range of awardable marks according to the Unified Evaluation Procedure of the SNSF ranges from 1 (low quality) to 9 (high quality). </a:t>
            </a:r>
          </a:p>
          <a:p>
            <a:endParaRPr lang="en-US" sz="1800" dirty="0"/>
          </a:p>
          <a:p>
            <a:r>
              <a:rPr lang="en-GB" sz="1800" dirty="0"/>
              <a:t>If proposals are rated as equivalent, proposals submitted by female applicants or proposals that show a better gender balance in the applying team (responsible applicants and co-applicants) will be given priority. </a:t>
            </a:r>
          </a:p>
          <a:p>
            <a:endParaRPr lang="en-GB" sz="1800" dirty="0"/>
          </a:p>
          <a:p>
            <a:r>
              <a:rPr lang="en-GB" sz="1800" dirty="0"/>
              <a:t>If proposals are still rated as equivalent, proposals with more responsibility in the ODA recipient countries will be given priority. </a:t>
            </a:r>
            <a:endParaRPr lang="en-US" sz="1800" dirty="0"/>
          </a:p>
          <a:p>
            <a:endParaRPr lang="en-GB" dirty="0"/>
          </a:p>
        </p:txBody>
      </p:sp>
      <p:sp>
        <p:nvSpPr>
          <p:cNvPr id="7" name="Fußzeilenplatzhalter 6"/>
          <p:cNvSpPr>
            <a:spLocks noGrp="1"/>
          </p:cNvSpPr>
          <p:nvPr>
            <p:ph type="ftr" sz="quarter" idx="11"/>
          </p:nvPr>
        </p:nvSpPr>
        <p:spPr/>
        <p:txBody>
          <a:bodyPr/>
          <a:lstStyle/>
          <a:p>
            <a:r>
              <a:rPr lang="en-US" dirty="0"/>
              <a:t>SOR4D Information meeting, 5.12.2022</a:t>
            </a:r>
            <a:endParaRPr lang="de-CH" dirty="0"/>
          </a:p>
        </p:txBody>
      </p:sp>
      <p:sp>
        <p:nvSpPr>
          <p:cNvPr id="8" name="Foliennummernplatzhalter 7"/>
          <p:cNvSpPr>
            <a:spLocks noGrp="1"/>
          </p:cNvSpPr>
          <p:nvPr>
            <p:ph type="sldNum" sz="quarter" idx="12"/>
          </p:nvPr>
        </p:nvSpPr>
        <p:spPr/>
        <p:txBody>
          <a:bodyPr/>
          <a:lstStyle/>
          <a:p>
            <a:fld id="{442AD375-037F-43D0-B059-5172DA06796A}" type="slidenum">
              <a:rPr lang="de-CH" smtClean="0"/>
              <a:t>26</a:t>
            </a:fld>
            <a:endParaRPr lang="de-CH"/>
          </a:p>
        </p:txBody>
      </p:sp>
    </p:spTree>
    <p:extLst>
      <p:ext uri="{BB962C8B-B14F-4D97-AF65-F5344CB8AC3E}">
        <p14:creationId xmlns:p14="http://schemas.microsoft.com/office/powerpoint/2010/main" val="1516275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a:t>SOR4D Information meeting, 5.12.2022</a:t>
            </a:r>
            <a:endParaRPr lang="de-CH" dirty="0"/>
          </a:p>
        </p:txBody>
      </p:sp>
      <p:sp>
        <p:nvSpPr>
          <p:cNvPr id="5" name="Foliennummernplatzhalter 4"/>
          <p:cNvSpPr>
            <a:spLocks noGrp="1"/>
          </p:cNvSpPr>
          <p:nvPr>
            <p:ph type="sldNum" sz="quarter" idx="12"/>
          </p:nvPr>
        </p:nvSpPr>
        <p:spPr/>
        <p:txBody>
          <a:bodyPr/>
          <a:lstStyle/>
          <a:p>
            <a:fld id="{442AD375-037F-43D0-B059-5172DA06796A}" type="slidenum">
              <a:rPr lang="de-CH" smtClean="0"/>
              <a:t>27</a:t>
            </a:fld>
            <a:endParaRPr lang="de-CH"/>
          </a:p>
        </p:txBody>
      </p:sp>
      <p:sp>
        <p:nvSpPr>
          <p:cNvPr id="6" name="Titel 1"/>
          <p:cNvSpPr>
            <a:spLocks noGrp="1"/>
          </p:cNvSpPr>
          <p:nvPr>
            <p:ph type="title"/>
          </p:nvPr>
        </p:nvSpPr>
        <p:spPr>
          <a:xfrm>
            <a:off x="529961" y="519005"/>
            <a:ext cx="8081598" cy="989741"/>
          </a:xfrm>
        </p:spPr>
        <p:txBody>
          <a:bodyPr/>
          <a:lstStyle/>
          <a:p>
            <a:r>
              <a:rPr lang="en-GB"/>
              <a:t>SOR4D Review Panel Composition </a:t>
            </a:r>
            <a:br>
              <a:rPr lang="en-GB"/>
            </a:br>
            <a:endParaRPr lang="en-GB"/>
          </a:p>
        </p:txBody>
      </p:sp>
      <p:sp>
        <p:nvSpPr>
          <p:cNvPr id="7" name="Inhaltsplatzhalter 2"/>
          <p:cNvSpPr>
            <a:spLocks noGrp="1"/>
          </p:cNvSpPr>
          <p:nvPr>
            <p:ph sz="quarter" idx="10"/>
          </p:nvPr>
        </p:nvSpPr>
        <p:spPr>
          <a:xfrm>
            <a:off x="529961" y="1184176"/>
            <a:ext cx="8146495" cy="4608511"/>
          </a:xfrm>
        </p:spPr>
        <p:txBody>
          <a:bodyPr/>
          <a:lstStyle/>
          <a:p>
            <a:pPr>
              <a:lnSpc>
                <a:spcPts val="1800"/>
              </a:lnSpc>
            </a:pPr>
            <a:r>
              <a:rPr lang="en-US" sz="1600" dirty="0">
                <a:solidFill>
                  <a:srgbClr val="080808"/>
                </a:solidFill>
              </a:rPr>
              <a:t>Review Panel composed of a total of around 10</a:t>
            </a:r>
            <a:r>
              <a:rPr lang="en-US" sz="1600" b="1" dirty="0">
                <a:solidFill>
                  <a:srgbClr val="080808"/>
                </a:solidFill>
              </a:rPr>
              <a:t> scientific and development experts </a:t>
            </a:r>
            <a:r>
              <a:rPr lang="en-US" sz="1600" dirty="0">
                <a:solidFill>
                  <a:srgbClr val="080808"/>
                </a:solidFill>
              </a:rPr>
              <a:t>who are mandated for the full </a:t>
            </a:r>
            <a:r>
              <a:rPr lang="en-US" sz="1600" dirty="0" err="1">
                <a:solidFill>
                  <a:srgbClr val="080808"/>
                </a:solidFill>
              </a:rPr>
              <a:t>programme</a:t>
            </a:r>
            <a:r>
              <a:rPr lang="en-US" sz="1600" dirty="0">
                <a:solidFill>
                  <a:srgbClr val="080808"/>
                </a:solidFill>
              </a:rPr>
              <a:t> duration (i.e. 2021-2026). At pre-proposal evaluation stage they can be supported by ad-hoc panel members. Review Panel members are elected by the National Research Council and its Presiding Board. The SOR4D Review Panel is trained by the SNSF for fair evaluation. Conflict of interest is avoided at any stage. </a:t>
            </a:r>
          </a:p>
          <a:p>
            <a:pPr>
              <a:lnSpc>
                <a:spcPts val="1800"/>
              </a:lnSpc>
            </a:pPr>
            <a:endParaRPr lang="en-US" sz="1600" dirty="0">
              <a:solidFill>
                <a:srgbClr val="080808"/>
              </a:solidFill>
            </a:endParaRPr>
          </a:p>
          <a:p>
            <a:pPr>
              <a:lnSpc>
                <a:spcPts val="1800"/>
              </a:lnSpc>
            </a:pPr>
            <a:r>
              <a:rPr lang="en-US" sz="1600" b="1" dirty="0">
                <a:solidFill>
                  <a:srgbClr val="080808"/>
                </a:solidFill>
              </a:rPr>
              <a:t>Composition of the Review Panel:</a:t>
            </a:r>
          </a:p>
          <a:p>
            <a:pPr marL="214313" indent="-214313">
              <a:lnSpc>
                <a:spcPts val="1800"/>
              </a:lnSpc>
              <a:buFont typeface="Arial" panose="020B0604020202020204" pitchFamily="34" charset="0"/>
              <a:buChar char="•"/>
            </a:pPr>
            <a:r>
              <a:rPr lang="en-US" sz="1600" dirty="0">
                <a:solidFill>
                  <a:srgbClr val="080808"/>
                </a:solidFill>
              </a:rPr>
              <a:t>Multidisciplinary and international composition of the Review Panel, including members from developing and emerging countries </a:t>
            </a:r>
          </a:p>
          <a:p>
            <a:pPr marL="214313" indent="-214313">
              <a:lnSpc>
                <a:spcPts val="1800"/>
              </a:lnSpc>
              <a:buFont typeface="Arial" panose="020B0604020202020204" pitchFamily="34" charset="0"/>
              <a:buChar char="•"/>
            </a:pPr>
            <a:r>
              <a:rPr lang="en-US" sz="1600" dirty="0">
                <a:solidFill>
                  <a:srgbClr val="080808"/>
                </a:solidFill>
              </a:rPr>
              <a:t>Independence of members</a:t>
            </a:r>
          </a:p>
          <a:p>
            <a:pPr marL="214313" indent="-214313">
              <a:lnSpc>
                <a:spcPts val="1800"/>
              </a:lnSpc>
              <a:buFont typeface="Arial" panose="020B0604020202020204" pitchFamily="34" charset="0"/>
              <a:buChar char="•"/>
            </a:pPr>
            <a:r>
              <a:rPr lang="en-US" sz="1600" dirty="0">
                <a:solidFill>
                  <a:srgbClr val="080808"/>
                </a:solidFill>
              </a:rPr>
              <a:t>Extensive work and/or research experience in developing countries/with development issues and interest in </a:t>
            </a:r>
            <a:r>
              <a:rPr lang="en-US" sz="1600" dirty="0" err="1">
                <a:solidFill>
                  <a:srgbClr val="080808"/>
                </a:solidFill>
              </a:rPr>
              <a:t>transdisciplinarity</a:t>
            </a:r>
            <a:endParaRPr lang="en-US" sz="1600" dirty="0">
              <a:solidFill>
                <a:srgbClr val="080808"/>
              </a:solidFill>
            </a:endParaRPr>
          </a:p>
          <a:p>
            <a:pPr marL="214313" indent="-214313">
              <a:lnSpc>
                <a:spcPts val="1800"/>
              </a:lnSpc>
              <a:buFont typeface="Arial" panose="020B0604020202020204" pitchFamily="34" charset="0"/>
              <a:buChar char="•"/>
            </a:pPr>
            <a:r>
              <a:rPr lang="en-US" sz="1600" dirty="0">
                <a:solidFill>
                  <a:srgbClr val="080808"/>
                </a:solidFill>
              </a:rPr>
              <a:t>A minimum of 40% female members (SNSF Quota)</a:t>
            </a:r>
          </a:p>
          <a:p>
            <a:pPr marL="214313" indent="-214313">
              <a:lnSpc>
                <a:spcPts val="1800"/>
              </a:lnSpc>
              <a:buFont typeface="Arial" panose="020B0604020202020204" pitchFamily="34" charset="0"/>
              <a:buChar char="•"/>
            </a:pPr>
            <a:r>
              <a:rPr lang="en-US" sz="1600" dirty="0">
                <a:solidFill>
                  <a:srgbClr val="080808"/>
                </a:solidFill>
              </a:rPr>
              <a:t>Members with no interest to apply to the calls</a:t>
            </a:r>
          </a:p>
          <a:p>
            <a:pPr marL="214313" indent="-214313">
              <a:lnSpc>
                <a:spcPts val="1800"/>
              </a:lnSpc>
              <a:buFont typeface="Arial" panose="020B0604020202020204" pitchFamily="34" charset="0"/>
              <a:buChar char="•"/>
            </a:pPr>
            <a:endParaRPr lang="en-US" sz="1600" dirty="0">
              <a:solidFill>
                <a:srgbClr val="080808"/>
              </a:solidFill>
            </a:endParaRPr>
          </a:p>
          <a:p>
            <a:pPr>
              <a:lnSpc>
                <a:spcPts val="1800"/>
              </a:lnSpc>
            </a:pPr>
            <a:r>
              <a:rPr lang="en-US" sz="1600" b="1" dirty="0">
                <a:solidFill>
                  <a:srgbClr val="080808"/>
                </a:solidFill>
              </a:rPr>
              <a:t>In addition to the elected scientific and development experts:</a:t>
            </a:r>
          </a:p>
          <a:p>
            <a:pPr marL="214313" indent="-214313">
              <a:lnSpc>
                <a:spcPts val="1800"/>
              </a:lnSpc>
              <a:buFont typeface="Arial" panose="020B0604020202020204" pitchFamily="34" charset="0"/>
              <a:buChar char="•"/>
            </a:pPr>
            <a:r>
              <a:rPr lang="en-US" sz="1600" dirty="0">
                <a:solidFill>
                  <a:srgbClr val="080808"/>
                </a:solidFill>
              </a:rPr>
              <a:t>One SNSF Delegate acts as evaluation meeting chair and spokesperson of the Review Panel. </a:t>
            </a:r>
          </a:p>
          <a:p>
            <a:pPr marL="214313" indent="-214313">
              <a:lnSpc>
                <a:spcPts val="1800"/>
              </a:lnSpc>
              <a:buFont typeface="Arial" panose="020B0604020202020204" pitchFamily="34" charset="0"/>
              <a:buChar char="•"/>
            </a:pPr>
            <a:r>
              <a:rPr lang="en-US" sz="1600" dirty="0">
                <a:solidFill>
                  <a:srgbClr val="080808"/>
                </a:solidFill>
              </a:rPr>
              <a:t>One or two SDC Delegate(s) act as referee(s) and fully participate(s) in the evaluation of the pre-proposals and proposals as well as monitoring. </a:t>
            </a:r>
          </a:p>
        </p:txBody>
      </p:sp>
    </p:spTree>
    <p:extLst>
      <p:ext uri="{BB962C8B-B14F-4D97-AF65-F5344CB8AC3E}">
        <p14:creationId xmlns:p14="http://schemas.microsoft.com/office/powerpoint/2010/main" val="4068769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529962" y="366605"/>
            <a:ext cx="8081598" cy="989741"/>
          </a:xfrm>
        </p:spPr>
        <p:txBody>
          <a:bodyPr/>
          <a:lstStyle/>
          <a:p>
            <a:r>
              <a:rPr lang="de-CH" dirty="0"/>
              <a:t>SOR4D Review Panel Members</a:t>
            </a:r>
          </a:p>
        </p:txBody>
      </p:sp>
      <p:graphicFrame>
        <p:nvGraphicFramePr>
          <p:cNvPr id="5" name="Tabelle 4"/>
          <p:cNvGraphicFramePr>
            <a:graphicFrameLocks noGrp="1"/>
          </p:cNvGraphicFramePr>
          <p:nvPr>
            <p:extLst>
              <p:ext uri="{D42A27DB-BD31-4B8C-83A1-F6EECF244321}">
                <p14:modId xmlns:p14="http://schemas.microsoft.com/office/powerpoint/2010/main" val="1007861490"/>
              </p:ext>
            </p:extLst>
          </p:nvPr>
        </p:nvGraphicFramePr>
        <p:xfrm>
          <a:off x="539113" y="914047"/>
          <a:ext cx="8072447" cy="5577348"/>
        </p:xfrm>
        <a:graphic>
          <a:graphicData uri="http://schemas.openxmlformats.org/drawingml/2006/table">
            <a:tbl>
              <a:tblPr bandRow="1">
                <a:tableStyleId>{9D7B26C5-4107-4FEC-AEDC-1716B250A1EF}</a:tableStyleId>
              </a:tblPr>
              <a:tblGrid>
                <a:gridCol w="216463">
                  <a:extLst>
                    <a:ext uri="{9D8B030D-6E8A-4147-A177-3AD203B41FA5}">
                      <a16:colId xmlns:a16="http://schemas.microsoft.com/office/drawing/2014/main" val="773232120"/>
                    </a:ext>
                  </a:extLst>
                </a:gridCol>
                <a:gridCol w="7560840">
                  <a:extLst>
                    <a:ext uri="{9D8B030D-6E8A-4147-A177-3AD203B41FA5}">
                      <a16:colId xmlns:a16="http://schemas.microsoft.com/office/drawing/2014/main" val="3776277166"/>
                    </a:ext>
                  </a:extLst>
                </a:gridCol>
                <a:gridCol w="295144">
                  <a:extLst>
                    <a:ext uri="{9D8B030D-6E8A-4147-A177-3AD203B41FA5}">
                      <a16:colId xmlns:a16="http://schemas.microsoft.com/office/drawing/2014/main" val="2207690691"/>
                    </a:ext>
                  </a:extLst>
                </a:gridCol>
              </a:tblGrid>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fr-CH" sz="1400">
                          <a:effectLst/>
                          <a:latin typeface="Arial" panose="020B0604020202020204" pitchFamily="34" charset="0"/>
                          <a:ea typeface="Calibri" panose="020F0502020204030204" pitchFamily="34" charset="0"/>
                          <a:cs typeface="Arial" panose="020B0604020202020204" pitchFamily="34" charset="0"/>
                        </a:rPr>
                        <a:t>Prof. Dr. Valeria Esquivel, International Labour Organisation (ILO), Switzerland</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64785189"/>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fr-CH" sz="1400" dirty="0">
                          <a:effectLst/>
                          <a:latin typeface="Arial" panose="020B0604020202020204" pitchFamily="34" charset="0"/>
                          <a:ea typeface="Calibri" panose="020F0502020204030204" pitchFamily="34" charset="0"/>
                          <a:cs typeface="Arial" panose="020B0604020202020204" pitchFamily="34" charset="0"/>
                        </a:rPr>
                        <a:t>Dr. Marjolein Dieleman, Royal Tropical Institute, Amsterdam, and VU Amsterdam, </a:t>
                      </a:r>
                      <a:r>
                        <a:rPr lang="fr-CH" sz="1400" dirty="0" err="1">
                          <a:effectLst/>
                          <a:latin typeface="Arial" panose="020B0604020202020204" pitchFamily="34" charset="0"/>
                          <a:ea typeface="Calibri" panose="020F0502020204030204" pitchFamily="34" charset="0"/>
                          <a:cs typeface="Arial" panose="020B0604020202020204" pitchFamily="34" charset="0"/>
                        </a:rPr>
                        <a:t>Netherlands</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65506464"/>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en-GB" sz="1400" dirty="0" err="1">
                          <a:effectLst/>
                          <a:latin typeface="Arial" panose="020B0604020202020204" pitchFamily="34" charset="0"/>
                          <a:ea typeface="Calibri" panose="020F0502020204030204" pitchFamily="34" charset="0"/>
                          <a:cs typeface="Arial" panose="020B0604020202020204" pitchFamily="34" charset="0"/>
                        </a:rPr>
                        <a:t>Dr.</a:t>
                      </a:r>
                      <a:r>
                        <a:rPr lang="en-GB" sz="1400" dirty="0">
                          <a:effectLst/>
                          <a:latin typeface="Arial" panose="020B0604020202020204" pitchFamily="34" charset="0"/>
                          <a:ea typeface="Calibri" panose="020F0502020204030204" pitchFamily="34" charset="0"/>
                          <a:cs typeface="Arial" panose="020B0604020202020204" pitchFamily="34" charset="0"/>
                        </a:rPr>
                        <a:t> Smita Premchander</a:t>
                      </a:r>
                      <a:r>
                        <a:rPr lang="en-GB" sz="14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fr-CH" sz="1400" kern="1200" dirty="0" err="1">
                          <a:solidFill>
                            <a:schemeClr val="tx1"/>
                          </a:solidFill>
                          <a:effectLst/>
                          <a:latin typeface="Arial" panose="020B0604020202020204" pitchFamily="34" charset="0"/>
                          <a:ea typeface="+mn-ea"/>
                          <a:cs typeface="Arial" panose="020B0604020202020204" pitchFamily="34" charset="0"/>
                        </a:rPr>
                        <a:t>Sampark</a:t>
                      </a:r>
                      <a:r>
                        <a:rPr lang="fr-CH" sz="1400" kern="1200" dirty="0">
                          <a:solidFill>
                            <a:schemeClr val="tx1"/>
                          </a:solidFill>
                          <a:effectLst/>
                          <a:latin typeface="Arial" panose="020B0604020202020204" pitchFamily="34" charset="0"/>
                          <a:ea typeface="+mn-ea"/>
                          <a:cs typeface="Arial" panose="020B0604020202020204" pitchFamily="34" charset="0"/>
                        </a:rPr>
                        <a:t>, </a:t>
                      </a:r>
                      <a:r>
                        <a:rPr lang="fr-CH" sz="1400" kern="1200" dirty="0" err="1">
                          <a:solidFill>
                            <a:schemeClr val="tx1"/>
                          </a:solidFill>
                          <a:effectLst/>
                          <a:latin typeface="Arial" panose="020B0604020202020204" pitchFamily="34" charset="0"/>
                          <a:ea typeface="+mn-ea"/>
                          <a:cs typeface="Arial" panose="020B0604020202020204" pitchFamily="34" charset="0"/>
                        </a:rPr>
                        <a:t>Amhmedabad</a:t>
                      </a:r>
                      <a:r>
                        <a:rPr lang="fr-CH" sz="1400" kern="1200" dirty="0">
                          <a:solidFill>
                            <a:schemeClr val="tx1"/>
                          </a:solidFill>
                          <a:effectLst/>
                          <a:latin typeface="Arial" panose="020B0604020202020204" pitchFamily="34" charset="0"/>
                          <a:ea typeface="+mn-ea"/>
                          <a:cs typeface="Arial" panose="020B0604020202020204" pitchFamily="34" charset="0"/>
                        </a:rPr>
                        <a:t>, Gujarat, </a:t>
                      </a:r>
                      <a:r>
                        <a:rPr lang="fr-CH" sz="1400" kern="1200" dirty="0" err="1">
                          <a:solidFill>
                            <a:schemeClr val="tx1"/>
                          </a:solidFill>
                          <a:effectLst/>
                          <a:latin typeface="Arial" panose="020B0604020202020204" pitchFamily="34" charset="0"/>
                          <a:ea typeface="+mn-ea"/>
                          <a:cs typeface="Arial" panose="020B0604020202020204" pitchFamily="34" charset="0"/>
                        </a:rPr>
                        <a:t>India</a:t>
                      </a:r>
                      <a:endParaRPr lang="en-US" sz="14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69507278"/>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lvl="0" algn="l">
                        <a:spcAft>
                          <a:spcPts val="0"/>
                        </a:spcAft>
                      </a:pPr>
                      <a:r>
                        <a:rPr lang="en-GB" sz="1400" err="1">
                          <a:effectLst/>
                          <a:latin typeface="Arial"/>
                          <a:ea typeface="Calibri" panose="020F0502020204030204" pitchFamily="34" charset="0"/>
                          <a:cs typeface="Arial"/>
                        </a:rPr>
                        <a:t>Dr.</a:t>
                      </a:r>
                      <a:r>
                        <a:rPr lang="en-GB" sz="1400">
                          <a:effectLst/>
                          <a:latin typeface="Arial"/>
                          <a:ea typeface="Calibri" panose="020F0502020204030204" pitchFamily="34" charset="0"/>
                          <a:cs typeface="Arial"/>
                        </a:rPr>
                        <a:t> Karen Holm Olsen</a:t>
                      </a:r>
                      <a:r>
                        <a:rPr lang="en-GB" sz="1400" kern="1200">
                          <a:solidFill>
                            <a:schemeClr val="tx1"/>
                          </a:solidFill>
                          <a:effectLst/>
                          <a:latin typeface="Arial"/>
                          <a:ea typeface="Calibri" panose="020F0502020204030204" pitchFamily="34" charset="0"/>
                          <a:cs typeface="Arial"/>
                        </a:rPr>
                        <a:t>, </a:t>
                      </a:r>
                      <a:r>
                        <a:rPr lang="en-GB" sz="1400" kern="1200" noProof="0">
                          <a:solidFill>
                            <a:schemeClr val="tx1"/>
                          </a:solidFill>
                          <a:effectLst/>
                          <a:latin typeface="Arial"/>
                          <a:cs typeface="Arial"/>
                        </a:rPr>
                        <a:t>UNEP Copenhagen Climate Centre (UNEP CCC)</a:t>
                      </a:r>
                      <a:r>
                        <a:rPr lang="en-GB" sz="1400" kern="1200">
                          <a:solidFill>
                            <a:schemeClr val="tx1"/>
                          </a:solidFill>
                          <a:effectLst/>
                          <a:latin typeface="Arial"/>
                          <a:cs typeface="Arial"/>
                        </a:rPr>
                        <a:t>,</a:t>
                      </a:r>
                      <a:r>
                        <a:rPr lang="en-GB" sz="1400" kern="1200">
                          <a:solidFill>
                            <a:schemeClr val="tx1"/>
                          </a:solidFill>
                          <a:effectLst/>
                          <a:latin typeface="Arial"/>
                          <a:ea typeface="Calibri" panose="020F0502020204030204" pitchFamily="34" charset="0"/>
                          <a:cs typeface="Arial"/>
                        </a:rPr>
                        <a:t> Copen</a:t>
                      </a:r>
                      <a:r>
                        <a:rPr lang="en-GB" sz="1400">
                          <a:effectLst/>
                          <a:latin typeface="Arial"/>
                          <a:ea typeface="Calibri" panose="020F0502020204030204" pitchFamily="34" charset="0"/>
                          <a:cs typeface="Arial"/>
                        </a:rPr>
                        <a:t>hagen, Denmark</a:t>
                      </a:r>
                      <a:endParaRPr lang="en-US" sz="1400">
                        <a:effectLst/>
                        <a:latin typeface="Arial"/>
                        <a:ea typeface="Calibri" panose="020F0502020204030204" pitchFamily="34" charset="0"/>
                        <a:cs typeface="Arial"/>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70624461"/>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en-GB" sz="1400">
                          <a:effectLst/>
                          <a:latin typeface="Arial" panose="020B0604020202020204" pitchFamily="34" charset="0"/>
                          <a:ea typeface="Calibri" panose="020F0502020204030204" pitchFamily="34" charset="0"/>
                          <a:cs typeface="Arial" panose="020B0604020202020204" pitchFamily="34" charset="0"/>
                        </a:rPr>
                        <a:t>Dr. Kristina Lanz, Alliance Sud, Switzerland</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51162649"/>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en-GB" sz="1400" dirty="0">
                          <a:effectLst/>
                          <a:latin typeface="Arial" panose="020B0604020202020204" pitchFamily="34" charset="0"/>
                          <a:ea typeface="Calibri" panose="020F0502020204030204" pitchFamily="34" charset="0"/>
                          <a:cs typeface="Arial" panose="020B0604020202020204" pitchFamily="34" charset="0"/>
                        </a:rPr>
                        <a:t>Prof. </a:t>
                      </a:r>
                      <a:r>
                        <a:rPr lang="en-GB" sz="1400" dirty="0" err="1">
                          <a:effectLst/>
                          <a:latin typeface="Arial" panose="020B0604020202020204" pitchFamily="34" charset="0"/>
                          <a:ea typeface="Calibri" panose="020F0502020204030204" pitchFamily="34" charset="0"/>
                          <a:cs typeface="Arial" panose="020B0604020202020204" pitchFamily="34" charset="0"/>
                        </a:rPr>
                        <a:t>Dr.</a:t>
                      </a:r>
                      <a:r>
                        <a:rPr lang="en-GB" sz="1400" dirty="0">
                          <a:effectLst/>
                          <a:latin typeface="Arial" panose="020B0604020202020204" pitchFamily="34" charset="0"/>
                          <a:ea typeface="Calibri" panose="020F0502020204030204" pitchFamily="34" charset="0"/>
                          <a:cs typeface="Arial" panose="020B0604020202020204" pitchFamily="34" charset="0"/>
                        </a:rPr>
                        <a:t> Cheikh Mbow, Future Africa, University of Pretoria, South Africa, and Michigan State University-Forestry, Lansing, USA</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24528129"/>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en-GB" sz="1400" dirty="0">
                          <a:effectLst/>
                          <a:latin typeface="Arial" panose="020B0604020202020204" pitchFamily="34" charset="0"/>
                          <a:ea typeface="Calibri" panose="020F0502020204030204" pitchFamily="34" charset="0"/>
                          <a:cs typeface="Arial" panose="020B0604020202020204" pitchFamily="34" charset="0"/>
                        </a:rPr>
                        <a:t>Prof. </a:t>
                      </a:r>
                      <a:r>
                        <a:rPr lang="en-GB" sz="1400" dirty="0" err="1">
                          <a:effectLst/>
                          <a:latin typeface="Arial" panose="020B0604020202020204" pitchFamily="34" charset="0"/>
                          <a:ea typeface="Calibri" panose="020F0502020204030204" pitchFamily="34" charset="0"/>
                          <a:cs typeface="Arial" panose="020B0604020202020204" pitchFamily="34" charset="0"/>
                        </a:rPr>
                        <a:t>Dr.</a:t>
                      </a:r>
                      <a:r>
                        <a:rPr lang="en-GB" sz="1400" dirty="0">
                          <a:effectLst/>
                          <a:latin typeface="Arial" panose="020B0604020202020204" pitchFamily="34" charset="0"/>
                          <a:ea typeface="Calibri" panose="020F0502020204030204" pitchFamily="34" charset="0"/>
                          <a:cs typeface="Arial" panose="020B0604020202020204" pitchFamily="34" charset="0"/>
                        </a:rPr>
                        <a:t> Bernadette </a:t>
                      </a:r>
                      <a:r>
                        <a:rPr lang="en-GB" sz="1400" dirty="0" err="1">
                          <a:effectLst/>
                          <a:latin typeface="Arial" panose="020B0604020202020204" pitchFamily="34" charset="0"/>
                          <a:ea typeface="Calibri" panose="020F0502020204030204" pitchFamily="34" charset="0"/>
                          <a:cs typeface="Arial" panose="020B0604020202020204" pitchFamily="34" charset="0"/>
                        </a:rPr>
                        <a:t>Resurrección</a:t>
                      </a:r>
                      <a:r>
                        <a:rPr lang="en-GB" sz="1400" dirty="0">
                          <a:effectLst/>
                          <a:latin typeface="Arial" panose="020B0604020202020204" pitchFamily="34" charset="0"/>
                          <a:ea typeface="Calibri" panose="020F0502020204030204" pitchFamily="34" charset="0"/>
                          <a:cs typeface="Arial" panose="020B0604020202020204" pitchFamily="34" charset="0"/>
                        </a:rPr>
                        <a:t>, Queens University, Canada</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87369358"/>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en-GB" sz="1400" dirty="0">
                          <a:effectLst/>
                          <a:latin typeface="Arial" panose="020B0604020202020204" pitchFamily="34" charset="0"/>
                          <a:ea typeface="Calibri" panose="020F0502020204030204" pitchFamily="34" charset="0"/>
                          <a:cs typeface="Arial" panose="020B0604020202020204" pitchFamily="34" charset="0"/>
                        </a:rPr>
                        <a:t>Prof. </a:t>
                      </a:r>
                      <a:r>
                        <a:rPr lang="en-GB" sz="1400" dirty="0" err="1">
                          <a:effectLst/>
                          <a:latin typeface="Arial" panose="020B0604020202020204" pitchFamily="34" charset="0"/>
                          <a:ea typeface="Calibri" panose="020F0502020204030204" pitchFamily="34" charset="0"/>
                          <a:cs typeface="Arial" panose="020B0604020202020204" pitchFamily="34" charset="0"/>
                        </a:rPr>
                        <a:t>Dr.</a:t>
                      </a:r>
                      <a:r>
                        <a:rPr lang="en-GB" sz="1400" dirty="0">
                          <a:effectLst/>
                          <a:latin typeface="Arial" panose="020B0604020202020204" pitchFamily="34" charset="0"/>
                          <a:ea typeface="Calibri" panose="020F0502020204030204" pitchFamily="34" charset="0"/>
                          <a:cs typeface="Arial" panose="020B0604020202020204" pitchFamily="34" charset="0"/>
                        </a:rPr>
                        <a:t> Dzodzi Tsikata, University of Ghana, Ghana</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98096049"/>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Prof. Leon Tikly, University of Bristol, England</a:t>
                      </a:r>
                    </a:p>
                  </a:txBody>
                  <a:tcPr marL="68580" marR="68580" marT="0" marB="0" anchor="ctr"/>
                </a:tc>
                <a:tc>
                  <a:txBody>
                    <a:bodyPr/>
                    <a:lstStyle/>
                    <a:p>
                      <a:pPr>
                        <a:spcAft>
                          <a:spcPts val="0"/>
                        </a:spcAft>
                      </a:pP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47743640"/>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en-GB" sz="1400" dirty="0">
                          <a:effectLst/>
                          <a:latin typeface="Arial" panose="020B0604020202020204" pitchFamily="34" charset="0"/>
                          <a:ea typeface="Calibri" panose="020F0502020204030204" pitchFamily="34" charset="0"/>
                          <a:cs typeface="Arial" panose="020B0604020202020204" pitchFamily="34" charset="0"/>
                        </a:rPr>
                        <a:t>Mirjam Macchi Howell, Swiss Agency for Development and Cooperation, Switzerland</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78940721"/>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en-GB" sz="1400">
                          <a:effectLst/>
                          <a:latin typeface="Arial" panose="020B0604020202020204" pitchFamily="34" charset="0"/>
                          <a:ea typeface="Calibri" panose="020F0502020204030204" pitchFamily="34" charset="0"/>
                          <a:cs typeface="Arial" panose="020B0604020202020204" pitchFamily="34" charset="0"/>
                        </a:rPr>
                        <a:t>Prof. Dr. Martin Lengwiler, University of Basel, Switzerland (deputy)</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97999875"/>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en-GB" sz="1400">
                          <a:effectLst/>
                          <a:latin typeface="Arial" panose="020B0604020202020204" pitchFamily="34" charset="0"/>
                          <a:ea typeface="Calibri" panose="020F0502020204030204" pitchFamily="34" charset="0"/>
                          <a:cs typeface="Arial" panose="020B0604020202020204" pitchFamily="34" charset="0"/>
                        </a:rPr>
                        <a:t>Prof. Dr. Stuart Lane, University of Lausanne, Switzerland (Panel chair)</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13549728"/>
                  </a:ext>
                </a:extLst>
              </a:tr>
            </a:tbl>
          </a:graphicData>
        </a:graphic>
      </p:graphicFrame>
      <p:sp>
        <p:nvSpPr>
          <p:cNvPr id="4" name="Fußzeilenplatzhalter 3"/>
          <p:cNvSpPr>
            <a:spLocks noGrp="1"/>
          </p:cNvSpPr>
          <p:nvPr>
            <p:ph type="ftr" sz="quarter" idx="11"/>
          </p:nvPr>
        </p:nvSpPr>
        <p:spPr>
          <a:xfrm>
            <a:off x="1953039" y="6532032"/>
            <a:ext cx="6351612" cy="144016"/>
          </a:xfrm>
        </p:spPr>
        <p:txBody>
          <a:bodyPr/>
          <a:lstStyle/>
          <a:p>
            <a:r>
              <a:rPr lang="en-US" dirty="0"/>
              <a:t>SOR4D Information meeting, 5.12.2022</a:t>
            </a:r>
            <a:endParaRPr lang="de-CH" dirty="0"/>
          </a:p>
        </p:txBody>
      </p:sp>
      <p:sp>
        <p:nvSpPr>
          <p:cNvPr id="7" name="Foliennummernplatzhalter 6"/>
          <p:cNvSpPr>
            <a:spLocks noGrp="1"/>
          </p:cNvSpPr>
          <p:nvPr>
            <p:ph type="sldNum" sz="quarter" idx="12"/>
          </p:nvPr>
        </p:nvSpPr>
        <p:spPr/>
        <p:txBody>
          <a:bodyPr/>
          <a:lstStyle/>
          <a:p>
            <a:fld id="{442AD375-037F-43D0-B059-5172DA06796A}" type="slidenum">
              <a:rPr lang="de-CH" smtClean="0"/>
              <a:t>28</a:t>
            </a:fld>
            <a:endParaRPr lang="de-CH"/>
          </a:p>
        </p:txBody>
      </p:sp>
    </p:spTree>
    <p:extLst>
      <p:ext uri="{BB962C8B-B14F-4D97-AF65-F5344CB8AC3E}">
        <p14:creationId xmlns:p14="http://schemas.microsoft.com/office/powerpoint/2010/main" val="1639089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SOR4D programme management</a:t>
            </a:r>
          </a:p>
        </p:txBody>
      </p:sp>
      <p:graphicFrame>
        <p:nvGraphicFramePr>
          <p:cNvPr id="5" name="Tabelle 4"/>
          <p:cNvGraphicFramePr>
            <a:graphicFrameLocks noGrp="1"/>
          </p:cNvGraphicFramePr>
          <p:nvPr>
            <p:extLst>
              <p:ext uri="{D42A27DB-BD31-4B8C-83A1-F6EECF244321}">
                <p14:modId xmlns:p14="http://schemas.microsoft.com/office/powerpoint/2010/main" val="3935178662"/>
              </p:ext>
            </p:extLst>
          </p:nvPr>
        </p:nvGraphicFramePr>
        <p:xfrm>
          <a:off x="539113" y="1124744"/>
          <a:ext cx="8072447" cy="1859116"/>
        </p:xfrm>
        <a:graphic>
          <a:graphicData uri="http://schemas.openxmlformats.org/drawingml/2006/table">
            <a:tbl>
              <a:tblPr bandRow="1">
                <a:tableStyleId>{9D7B26C5-4107-4FEC-AEDC-1716B250A1EF}</a:tableStyleId>
              </a:tblPr>
              <a:tblGrid>
                <a:gridCol w="288471">
                  <a:extLst>
                    <a:ext uri="{9D8B030D-6E8A-4147-A177-3AD203B41FA5}">
                      <a16:colId xmlns:a16="http://schemas.microsoft.com/office/drawing/2014/main" val="773232120"/>
                    </a:ext>
                  </a:extLst>
                </a:gridCol>
                <a:gridCol w="7344816">
                  <a:extLst>
                    <a:ext uri="{9D8B030D-6E8A-4147-A177-3AD203B41FA5}">
                      <a16:colId xmlns:a16="http://schemas.microsoft.com/office/drawing/2014/main" val="3776277166"/>
                    </a:ext>
                  </a:extLst>
                </a:gridCol>
                <a:gridCol w="439160">
                  <a:extLst>
                    <a:ext uri="{9D8B030D-6E8A-4147-A177-3AD203B41FA5}">
                      <a16:colId xmlns:a16="http://schemas.microsoft.com/office/drawing/2014/main" val="2207690691"/>
                    </a:ext>
                  </a:extLst>
                </a:gridCol>
              </a:tblGrid>
              <a:tr h="464779">
                <a:tc>
                  <a:txBody>
                    <a:bodyPr/>
                    <a:lstStyle/>
                    <a:p>
                      <a:endParaRPr lang="en-GB">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400" dirty="0">
                          <a:effectLst/>
                          <a:latin typeface="Arial" panose="020B0604020202020204" pitchFamily="34" charset="0"/>
                          <a:ea typeface="Calibri" panose="020F0502020204030204" pitchFamily="34" charset="0"/>
                          <a:cs typeface="Arial" panose="020B0604020202020204" pitchFamily="34" charset="0"/>
                        </a:rPr>
                        <a:t>Dr. David</a:t>
                      </a:r>
                      <a:r>
                        <a:rPr lang="fr-CH" sz="1400" baseline="0" dirty="0">
                          <a:effectLst/>
                          <a:latin typeface="Arial" panose="020B0604020202020204" pitchFamily="34" charset="0"/>
                          <a:ea typeface="Calibri" panose="020F0502020204030204" pitchFamily="34" charset="0"/>
                          <a:cs typeface="Arial" panose="020B0604020202020204" pitchFamily="34" charset="0"/>
                        </a:rPr>
                        <a:t> Svarin, SNSF, programme manager</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64785189"/>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400" dirty="0">
                          <a:effectLst/>
                          <a:latin typeface="Arial" panose="020B0604020202020204" pitchFamily="34" charset="0"/>
                          <a:ea typeface="Calibri" panose="020F0502020204030204" pitchFamily="34" charset="0"/>
                          <a:cs typeface="Arial" panose="020B0604020202020204" pitchFamily="34" charset="0"/>
                        </a:rPr>
                        <a:t>Dr.</a:t>
                      </a:r>
                      <a:r>
                        <a:rPr lang="fr-CH" sz="1400" baseline="0" dirty="0">
                          <a:effectLst/>
                          <a:latin typeface="Arial" panose="020B0604020202020204" pitchFamily="34" charset="0"/>
                          <a:ea typeface="Calibri" panose="020F0502020204030204" pitchFamily="34" charset="0"/>
                          <a:cs typeface="Arial" panose="020B0604020202020204" pitchFamily="34" charset="0"/>
                        </a:rPr>
                        <a:t> Anne Jores, SNSF, programme manager</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65506464"/>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en-GB" sz="1400">
                          <a:effectLst/>
                          <a:latin typeface="Arial" panose="020B0604020202020204" pitchFamily="34" charset="0"/>
                          <a:ea typeface="Calibri" panose="020F0502020204030204" pitchFamily="34" charset="0"/>
                          <a:cs typeface="Arial" panose="020B0604020202020204" pitchFamily="34" charset="0"/>
                        </a:rPr>
                        <a:t>Marie-Jeanne</a:t>
                      </a:r>
                      <a:r>
                        <a:rPr lang="en-GB" sz="1400" baseline="0">
                          <a:effectLst/>
                          <a:latin typeface="Arial" panose="020B0604020202020204" pitchFamily="34" charset="0"/>
                          <a:ea typeface="Calibri" panose="020F0502020204030204" pitchFamily="34" charset="0"/>
                          <a:cs typeface="Arial" panose="020B0604020202020204" pitchFamily="34" charset="0"/>
                        </a:rPr>
                        <a:t> Khiari, SNSF, programme assistant</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69507278"/>
                  </a:ext>
                </a:extLst>
              </a:tr>
              <a:tr h="464779">
                <a:tc>
                  <a:txBody>
                    <a:bodyPr/>
                    <a:lstStyle/>
                    <a:p>
                      <a:endParaRPr lang="en-GB">
                        <a:latin typeface="Arial" panose="020B0604020202020204" pitchFamily="34" charset="0"/>
                        <a:cs typeface="Arial" panose="020B0604020202020204" pitchFamily="34" charset="0"/>
                      </a:endParaRPr>
                    </a:p>
                  </a:txBody>
                  <a:tcPr/>
                </a:tc>
                <a:tc>
                  <a:txBody>
                    <a:bodyPr/>
                    <a:lstStyle/>
                    <a:p>
                      <a:pPr>
                        <a:spcAft>
                          <a:spcPts val="0"/>
                        </a:spcAft>
                      </a:pPr>
                      <a:r>
                        <a:rPr lang="en-GB" sz="1400" dirty="0">
                          <a:effectLst/>
                          <a:latin typeface="Arial" panose="020B0604020202020204" pitchFamily="34" charset="0"/>
                          <a:ea typeface="Calibri" panose="020F0502020204030204" pitchFamily="34" charset="0"/>
                          <a:cs typeface="Arial" panose="020B0604020202020204" pitchFamily="34" charset="0"/>
                        </a:rPr>
                        <a:t>Mirjam Macchi Howell,</a:t>
                      </a:r>
                      <a:r>
                        <a:rPr lang="en-GB" sz="1400" baseline="0" dirty="0">
                          <a:effectLst/>
                          <a:latin typeface="Arial" panose="020B0604020202020204" pitchFamily="34" charset="0"/>
                          <a:ea typeface="Calibri" panose="020F0502020204030204" pitchFamily="34" charset="0"/>
                          <a:cs typeface="Arial" panose="020B0604020202020204" pitchFamily="34" charset="0"/>
                        </a:rPr>
                        <a:t> SDC, Policy and Analysis</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70624461"/>
                  </a:ext>
                </a:extLst>
              </a:tr>
            </a:tbl>
          </a:graphicData>
        </a:graphic>
      </p:graphicFrame>
      <p:sp>
        <p:nvSpPr>
          <p:cNvPr id="7" name="Titel 1"/>
          <p:cNvSpPr txBox="1">
            <a:spLocks/>
          </p:cNvSpPr>
          <p:nvPr/>
        </p:nvSpPr>
        <p:spPr>
          <a:xfrm>
            <a:off x="560881" y="3489062"/>
            <a:ext cx="8081598" cy="98974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de-CH"/>
              <a:t>SOR4D Supervisory Body</a:t>
            </a:r>
          </a:p>
        </p:txBody>
      </p:sp>
      <p:graphicFrame>
        <p:nvGraphicFramePr>
          <p:cNvPr id="3" name="Tabelle 2"/>
          <p:cNvGraphicFramePr>
            <a:graphicFrameLocks noGrp="1"/>
          </p:cNvGraphicFramePr>
          <p:nvPr>
            <p:extLst>
              <p:ext uri="{D42A27DB-BD31-4B8C-83A1-F6EECF244321}">
                <p14:modId xmlns:p14="http://schemas.microsoft.com/office/powerpoint/2010/main" val="1227986464"/>
              </p:ext>
            </p:extLst>
          </p:nvPr>
        </p:nvGraphicFramePr>
        <p:xfrm>
          <a:off x="570032" y="4098289"/>
          <a:ext cx="8072447" cy="929558"/>
        </p:xfrm>
        <a:graphic>
          <a:graphicData uri="http://schemas.openxmlformats.org/drawingml/2006/table">
            <a:tbl>
              <a:tblPr bandRow="1">
                <a:tableStyleId>{9D7B26C5-4107-4FEC-AEDC-1716B250A1EF}</a:tableStyleId>
              </a:tblPr>
              <a:tblGrid>
                <a:gridCol w="208280">
                  <a:extLst>
                    <a:ext uri="{9D8B030D-6E8A-4147-A177-3AD203B41FA5}">
                      <a16:colId xmlns:a16="http://schemas.microsoft.com/office/drawing/2014/main" val="3724702774"/>
                    </a:ext>
                  </a:extLst>
                </a:gridCol>
                <a:gridCol w="6632919">
                  <a:extLst>
                    <a:ext uri="{9D8B030D-6E8A-4147-A177-3AD203B41FA5}">
                      <a16:colId xmlns:a16="http://schemas.microsoft.com/office/drawing/2014/main" val="1111487277"/>
                    </a:ext>
                  </a:extLst>
                </a:gridCol>
                <a:gridCol w="1231248">
                  <a:extLst>
                    <a:ext uri="{9D8B030D-6E8A-4147-A177-3AD203B41FA5}">
                      <a16:colId xmlns:a16="http://schemas.microsoft.com/office/drawing/2014/main" val="3054568198"/>
                    </a:ext>
                  </a:extLst>
                </a:gridCol>
              </a:tblGrid>
              <a:tr h="464779">
                <a:tc>
                  <a:txBody>
                    <a:bodyPr/>
                    <a:lstStyle/>
                    <a:p>
                      <a:endParaRPr lang="en-GB" sz="2400">
                        <a:latin typeface="Arial" panose="020B0604020202020204" pitchFamily="34" charset="0"/>
                        <a:cs typeface="Arial" panose="020B0604020202020204" pitchFamily="34" charset="0"/>
                      </a:endParaRPr>
                    </a:p>
                  </a:txBody>
                  <a:tcPr anchor="ctr"/>
                </a:tc>
                <a:tc>
                  <a:txBody>
                    <a:bodyPr/>
                    <a:lstStyle/>
                    <a:p>
                      <a:pPr>
                        <a:spcAft>
                          <a:spcPts val="0"/>
                        </a:spcAft>
                      </a:pPr>
                      <a:r>
                        <a:rPr lang="fr-CH" sz="1400" dirty="0">
                          <a:effectLst/>
                          <a:latin typeface="Arial" panose="020B0604020202020204" pitchFamily="34" charset="0"/>
                          <a:ea typeface="Calibri" panose="020F0502020204030204" pitchFamily="34" charset="0"/>
                          <a:cs typeface="Arial" panose="020B0604020202020204" pitchFamily="34" charset="0"/>
                        </a:rPr>
                        <a:t>Odile Robert</a:t>
                      </a:r>
                      <a:r>
                        <a:rPr lang="fr-CH" sz="1400" baseline="0" dirty="0">
                          <a:effectLst/>
                          <a:latin typeface="Arial" panose="020B0604020202020204" pitchFamily="34" charset="0"/>
                          <a:ea typeface="Calibri" panose="020F0502020204030204" pitchFamily="34" charset="0"/>
                          <a:cs typeface="Arial" panose="020B0604020202020204" pitchFamily="34" charset="0"/>
                        </a:rPr>
                        <a:t>, SDC, Head Policy and </a:t>
                      </a:r>
                      <a:r>
                        <a:rPr lang="fr-CH" sz="1400" baseline="0" dirty="0" err="1">
                          <a:effectLst/>
                          <a:latin typeface="Arial" panose="020B0604020202020204" pitchFamily="34" charset="0"/>
                          <a:ea typeface="Calibri" panose="020F0502020204030204" pitchFamily="34" charset="0"/>
                          <a:cs typeface="Arial" panose="020B0604020202020204" pitchFamily="34" charset="0"/>
                        </a:rPr>
                        <a:t>Analysis</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8660872"/>
                  </a:ext>
                </a:extLst>
              </a:tr>
              <a:tr h="464779">
                <a:tc>
                  <a:txBody>
                    <a:bodyPr/>
                    <a:lstStyle/>
                    <a:p>
                      <a:endParaRPr lang="en-GB" sz="2400">
                        <a:latin typeface="Arial" panose="020B0604020202020204" pitchFamily="34" charset="0"/>
                        <a:cs typeface="Arial" panose="020B0604020202020204" pitchFamily="34" charset="0"/>
                      </a:endParaRPr>
                    </a:p>
                  </a:txBody>
                  <a:tcPr anchor="ctr"/>
                </a:tc>
                <a:tc>
                  <a:txBody>
                    <a:bodyPr/>
                    <a:lstStyle/>
                    <a:p>
                      <a:pPr>
                        <a:spcAft>
                          <a:spcPts val="0"/>
                        </a:spcAft>
                      </a:pPr>
                      <a:r>
                        <a:rPr lang="en-GB" sz="1400">
                          <a:effectLst/>
                          <a:latin typeface="Arial" panose="020B0604020202020204" pitchFamily="34" charset="0"/>
                          <a:ea typeface="Calibri" panose="020F0502020204030204" pitchFamily="34" charset="0"/>
                          <a:cs typeface="Arial" panose="020B0604020202020204" pitchFamily="34" charset="0"/>
                        </a:rPr>
                        <a:t>Dr. Pierre</a:t>
                      </a:r>
                      <a:r>
                        <a:rPr lang="en-GB" sz="1400" baseline="0">
                          <a:effectLst/>
                          <a:latin typeface="Arial" panose="020B0604020202020204" pitchFamily="34" charset="0"/>
                          <a:ea typeface="Calibri" panose="020F0502020204030204" pitchFamily="34" charset="0"/>
                          <a:cs typeface="Arial" panose="020B0604020202020204" pitchFamily="34" charset="0"/>
                        </a:rPr>
                        <a:t> Willa, SNSF, Head Programmes Division</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Aft>
                          <a:spcPts val="0"/>
                        </a:spcAft>
                      </a:pP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82331790"/>
                  </a:ext>
                </a:extLst>
              </a:tr>
            </a:tbl>
          </a:graphicData>
        </a:graphic>
      </p:graphicFrame>
      <p:sp>
        <p:nvSpPr>
          <p:cNvPr id="8" name="Fußzeilenplatzhalter 7"/>
          <p:cNvSpPr>
            <a:spLocks noGrp="1"/>
          </p:cNvSpPr>
          <p:nvPr>
            <p:ph type="ftr" sz="quarter" idx="11"/>
          </p:nvPr>
        </p:nvSpPr>
        <p:spPr/>
        <p:txBody>
          <a:bodyPr/>
          <a:lstStyle/>
          <a:p>
            <a:r>
              <a:rPr lang="en-US" dirty="0"/>
              <a:t>SOR4D Information meeting, 5.12.2022</a:t>
            </a:r>
            <a:endParaRPr lang="de-CH" dirty="0"/>
          </a:p>
        </p:txBody>
      </p:sp>
      <p:sp>
        <p:nvSpPr>
          <p:cNvPr id="9" name="Foliennummernplatzhalter 8"/>
          <p:cNvSpPr>
            <a:spLocks noGrp="1"/>
          </p:cNvSpPr>
          <p:nvPr>
            <p:ph type="sldNum" sz="quarter" idx="12"/>
          </p:nvPr>
        </p:nvSpPr>
        <p:spPr/>
        <p:txBody>
          <a:bodyPr/>
          <a:lstStyle/>
          <a:p>
            <a:fld id="{442AD375-037F-43D0-B059-5172DA06796A}" type="slidenum">
              <a:rPr lang="de-CH" smtClean="0"/>
              <a:t>29</a:t>
            </a:fld>
            <a:endParaRPr lang="de-CH"/>
          </a:p>
        </p:txBody>
      </p:sp>
    </p:spTree>
    <p:extLst>
      <p:ext uri="{BB962C8B-B14F-4D97-AF65-F5344CB8AC3E}">
        <p14:creationId xmlns:p14="http://schemas.microsoft.com/office/powerpoint/2010/main" val="3771015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a:t>SOR4D Information meeting, 5.12.2022</a:t>
            </a:r>
            <a:endParaRPr lang="de-CH" dirty="0"/>
          </a:p>
        </p:txBody>
      </p:sp>
      <p:sp>
        <p:nvSpPr>
          <p:cNvPr id="5" name="Foliennummernplatzhalter 4"/>
          <p:cNvSpPr>
            <a:spLocks noGrp="1"/>
          </p:cNvSpPr>
          <p:nvPr>
            <p:ph type="sldNum" sz="quarter" idx="12"/>
          </p:nvPr>
        </p:nvSpPr>
        <p:spPr/>
        <p:txBody>
          <a:bodyPr/>
          <a:lstStyle/>
          <a:p>
            <a:fld id="{442AD375-037F-43D0-B059-5172DA06796A}" type="slidenum">
              <a:rPr lang="de-CH" smtClean="0"/>
              <a:t>30</a:t>
            </a:fld>
            <a:endParaRPr lang="de-CH"/>
          </a:p>
        </p:txBody>
      </p:sp>
      <p:sp>
        <p:nvSpPr>
          <p:cNvPr id="6" name="Titel 1"/>
          <p:cNvSpPr>
            <a:spLocks noGrp="1"/>
          </p:cNvSpPr>
          <p:nvPr>
            <p:ph type="title"/>
          </p:nvPr>
        </p:nvSpPr>
        <p:spPr>
          <a:xfrm>
            <a:off x="529961" y="519005"/>
            <a:ext cx="8081598" cy="989741"/>
          </a:xfrm>
        </p:spPr>
        <p:txBody>
          <a:bodyPr/>
          <a:lstStyle/>
          <a:p>
            <a:r>
              <a:rPr lang="en-GB"/>
              <a:t>Continue dialogue on…</a:t>
            </a:r>
          </a:p>
        </p:txBody>
      </p:sp>
      <p:sp>
        <p:nvSpPr>
          <p:cNvPr id="7" name="Textplatzhalter 2"/>
          <p:cNvSpPr txBox="1">
            <a:spLocks/>
          </p:cNvSpPr>
          <p:nvPr/>
        </p:nvSpPr>
        <p:spPr>
          <a:xfrm>
            <a:off x="529961" y="1508747"/>
            <a:ext cx="8254471" cy="4512642"/>
          </a:xfrm>
          <a:prstGeom prst="rect">
            <a:avLst/>
          </a:prstGeom>
        </p:spPr>
        <p:txBody>
          <a:bodyPr/>
          <a:lstStyle>
            <a:lvl1pPr marL="0" indent="0" algn="l" defTabSz="914400" rtl="0" eaLnBrk="1" latinLnBrk="0" hangingPunct="1">
              <a:lnSpc>
                <a:spcPct val="120000"/>
              </a:lnSpc>
              <a:spcBef>
                <a:spcPts val="0"/>
              </a:spcBef>
              <a:buFont typeface="Symbol" panose="05050102010706020507" pitchFamily="18" charset="2"/>
              <a:buNone/>
              <a:defRPr sz="2400" kern="1200">
                <a:solidFill>
                  <a:schemeClr val="tx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20000"/>
              </a:lnSpc>
              <a:spcBef>
                <a:spcPts val="0"/>
              </a:spcBef>
              <a:buFont typeface="Symbol" panose="05050102010706020507" pitchFamily="18" charset="2"/>
              <a:buChar char="-"/>
              <a:defRPr sz="2400" kern="1200" baseline="0">
                <a:solidFill>
                  <a:schemeClr val="tx1"/>
                </a:solidFill>
                <a:latin typeface="Arial" panose="020B0604020202020204" pitchFamily="34" charset="0"/>
                <a:ea typeface="+mn-ea"/>
                <a:cs typeface="Arial" panose="020B0604020202020204" pitchFamily="34" charset="0"/>
              </a:defRPr>
            </a:lvl2pPr>
            <a:lvl3pPr marL="432000" indent="-216000" algn="l" defTabSz="914400" rtl="0" eaLnBrk="1" latinLnBrk="0" hangingPunct="1">
              <a:lnSpc>
                <a:spcPct val="120000"/>
              </a:lnSpc>
              <a:spcBef>
                <a:spcPts val="0"/>
              </a:spcBef>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3pPr>
            <a:lvl4pPr marL="648000" indent="-216000" algn="l" defTabSz="914400" rtl="0" eaLnBrk="1" latinLnBrk="0" hangingPunct="1">
              <a:lnSpc>
                <a:spcPct val="120000"/>
              </a:lnSpc>
              <a:spcBef>
                <a:spcPts val="0"/>
              </a:spcBef>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4pPr>
            <a:lvl5pPr marL="864000" indent="-216000" algn="l" defTabSz="914400" rtl="0" eaLnBrk="1" latinLnBrk="0" hangingPunct="1">
              <a:lnSpc>
                <a:spcPct val="120000"/>
              </a:lnSpc>
              <a:spcBef>
                <a:spcPts val="0"/>
              </a:spcBef>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Aft>
                <a:spcPts val="450"/>
              </a:spcAft>
              <a:buFont typeface="Arial" panose="020B0604020202020204" pitchFamily="34" charset="0"/>
              <a:buChar char="•"/>
            </a:pPr>
            <a:r>
              <a:rPr lang="en-GB" sz="1800"/>
              <a:t>An explicitly transdisciplinary research programme for development: </a:t>
            </a:r>
          </a:p>
          <a:p>
            <a:pPr>
              <a:spcAft>
                <a:spcPts val="450"/>
              </a:spcAft>
            </a:pPr>
            <a:r>
              <a:rPr lang="en-GB" sz="1800" b="1"/>
              <a:t>What is meant by transdisciplinarity (set-up, research process …)?</a:t>
            </a:r>
          </a:p>
          <a:p>
            <a:pPr>
              <a:spcAft>
                <a:spcPts val="450"/>
              </a:spcAft>
            </a:pPr>
            <a:r>
              <a:rPr lang="en-GB" sz="1800" b="1"/>
              <a:t>How to judge outcomes?</a:t>
            </a:r>
          </a:p>
          <a:p>
            <a:pPr marL="285750" indent="-285750">
              <a:spcAft>
                <a:spcPts val="450"/>
              </a:spcAft>
              <a:buFont typeface="Arial" panose="020B0604020202020204" pitchFamily="34" charset="0"/>
              <a:buChar char="•"/>
            </a:pPr>
            <a:endParaRPr lang="en-GB" sz="1800"/>
          </a:p>
          <a:p>
            <a:pPr marL="285750" indent="-285750">
              <a:spcAft>
                <a:spcPts val="450"/>
              </a:spcAft>
              <a:buFont typeface="Arial" panose="020B0604020202020204" pitchFamily="34" charset="0"/>
              <a:buChar char="•"/>
            </a:pPr>
            <a:r>
              <a:rPr lang="en-GB" sz="1800"/>
              <a:t>A solution-oriented programme: </a:t>
            </a:r>
          </a:p>
          <a:p>
            <a:pPr>
              <a:spcAft>
                <a:spcPts val="450"/>
              </a:spcAft>
            </a:pPr>
            <a:r>
              <a:rPr lang="en-GB" sz="1800" b="1"/>
              <a:t>Is it possible to produce solutions within the project timeframes?</a:t>
            </a:r>
          </a:p>
          <a:p>
            <a:pPr>
              <a:spcAft>
                <a:spcPts val="450"/>
              </a:spcAft>
            </a:pPr>
            <a:r>
              <a:rPr lang="en-GB" sz="1800" b="1"/>
              <a:t>What kinds of solutions are considered as “solutions”? </a:t>
            </a:r>
          </a:p>
          <a:p>
            <a:pPr>
              <a:spcAft>
                <a:spcPts val="450"/>
              </a:spcAft>
            </a:pPr>
            <a:endParaRPr lang="en-US" sz="1800" b="1"/>
          </a:p>
          <a:p>
            <a:pPr>
              <a:spcAft>
                <a:spcPts val="450"/>
              </a:spcAft>
            </a:pPr>
            <a:r>
              <a:rPr lang="en-US" sz="1800" b="1">
                <a:sym typeface="Symbol" panose="05050102010706020507" pitchFamily="18" charset="2"/>
              </a:rPr>
              <a:t> </a:t>
            </a:r>
            <a:r>
              <a:rPr lang="en-US" sz="1800" b="1"/>
              <a:t>The SOR4D programme opts for a board range of definitions of transdisciplinarity and “solutions” and invites consortia to be very explicit about their contributions and their theories of change.  </a:t>
            </a:r>
          </a:p>
          <a:p>
            <a:endParaRPr lang="en-GB" sz="1600"/>
          </a:p>
          <a:p>
            <a:endParaRPr lang="en-GB" sz="1600"/>
          </a:p>
        </p:txBody>
      </p:sp>
    </p:spTree>
    <p:extLst>
      <p:ext uri="{BB962C8B-B14F-4D97-AF65-F5344CB8AC3E}">
        <p14:creationId xmlns:p14="http://schemas.microsoft.com/office/powerpoint/2010/main" val="336221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0" y="232964"/>
            <a:ext cx="9144000" cy="6096000"/>
          </a:xfrm>
        </p:spPr>
      </p:pic>
      <p:sp>
        <p:nvSpPr>
          <p:cNvPr id="5" name="Textplatzhalter 4"/>
          <p:cNvSpPr>
            <a:spLocks noGrp="1"/>
          </p:cNvSpPr>
          <p:nvPr>
            <p:ph type="body" sz="quarter" idx="13"/>
          </p:nvPr>
        </p:nvSpPr>
        <p:spPr>
          <a:xfrm>
            <a:off x="611560" y="4005064"/>
            <a:ext cx="5833020" cy="1677475"/>
          </a:xfrm>
        </p:spPr>
        <p:txBody>
          <a:bodyPr/>
          <a:lstStyle/>
          <a:p>
            <a:r>
              <a:rPr lang="de-CH" sz="2800" b="1"/>
              <a:t>Thank you for your interest in the SOR4D programme!</a:t>
            </a:r>
          </a:p>
          <a:p>
            <a:r>
              <a:rPr lang="de-CH" sz="2800" b="1">
                <a:hlinkClick r:id="rId4"/>
              </a:rPr>
              <a:t>https://www.sor4d.ch</a:t>
            </a:r>
            <a:r>
              <a:rPr lang="de-CH" sz="2800" b="1"/>
              <a:t> </a:t>
            </a:r>
          </a:p>
        </p:txBody>
      </p:sp>
      <p:sp>
        <p:nvSpPr>
          <p:cNvPr id="7" name="Fußzeilenplatzhalter 6"/>
          <p:cNvSpPr>
            <a:spLocks noGrp="1"/>
          </p:cNvSpPr>
          <p:nvPr>
            <p:ph type="ftr" sz="quarter" idx="11"/>
          </p:nvPr>
        </p:nvSpPr>
        <p:spPr/>
        <p:txBody>
          <a:bodyPr/>
          <a:lstStyle/>
          <a:p>
            <a:r>
              <a:rPr lang="en-US" dirty="0"/>
              <a:t>SOR4D Information meeting, 5.12.2022</a:t>
            </a:r>
            <a:endParaRPr lang="de-CH" dirty="0"/>
          </a:p>
        </p:txBody>
      </p:sp>
      <p:sp>
        <p:nvSpPr>
          <p:cNvPr id="8" name="Foliennummernplatzhalter 7"/>
          <p:cNvSpPr>
            <a:spLocks noGrp="1"/>
          </p:cNvSpPr>
          <p:nvPr>
            <p:ph type="sldNum" sz="quarter" idx="12"/>
          </p:nvPr>
        </p:nvSpPr>
        <p:spPr/>
        <p:txBody>
          <a:bodyPr/>
          <a:lstStyle/>
          <a:p>
            <a:fld id="{442AD375-037F-43D0-B059-5172DA06796A}" type="slidenum">
              <a:rPr lang="de-CH" smtClean="0"/>
              <a:t>31</a:t>
            </a:fld>
            <a:endParaRPr lang="de-CH"/>
          </a:p>
        </p:txBody>
      </p:sp>
    </p:spTree>
    <p:extLst>
      <p:ext uri="{BB962C8B-B14F-4D97-AF65-F5344CB8AC3E}">
        <p14:creationId xmlns:p14="http://schemas.microsoft.com/office/powerpoint/2010/main" val="3297714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en-GB"/>
              <a:t>Framework and budget of SOR4D programme</a:t>
            </a:r>
          </a:p>
        </p:txBody>
      </p:sp>
      <p:sp>
        <p:nvSpPr>
          <p:cNvPr id="7" name="Textplatzhalter 6"/>
          <p:cNvSpPr>
            <a:spLocks noGrp="1"/>
          </p:cNvSpPr>
          <p:nvPr>
            <p:ph type="body" sz="quarter" idx="13"/>
          </p:nvPr>
        </p:nvSpPr>
        <p:spPr>
          <a:xfrm>
            <a:off x="467617" y="2060848"/>
            <a:ext cx="8424863" cy="4213225"/>
          </a:xfrm>
        </p:spPr>
        <p:txBody>
          <a:bodyPr/>
          <a:lstStyle/>
          <a:p>
            <a:pPr>
              <a:spcAft>
                <a:spcPts val="750"/>
              </a:spcAft>
            </a:pPr>
            <a:r>
              <a:rPr lang="en-US" sz="1600"/>
              <a:t>Programme duration: 	2022-2026 (5 years)</a:t>
            </a:r>
          </a:p>
          <a:p>
            <a:pPr>
              <a:spcAft>
                <a:spcPts val="750"/>
              </a:spcAft>
            </a:pPr>
            <a:r>
              <a:rPr lang="en-US" sz="1600"/>
              <a:t>Research duration:		3 years (transdisciplinary project) plus 1 year Transformation 			Accelerating Grant </a:t>
            </a:r>
          </a:p>
          <a:p>
            <a:pPr>
              <a:spcAft>
                <a:spcPts val="750"/>
              </a:spcAft>
            </a:pPr>
            <a:r>
              <a:rPr lang="en-US" sz="1600"/>
              <a:t>Budget: 			CHF 19.3 Million </a:t>
            </a:r>
          </a:p>
          <a:p>
            <a:pPr>
              <a:spcAft>
                <a:spcPts val="750"/>
              </a:spcAft>
            </a:pPr>
            <a:r>
              <a:rPr lang="en-US" sz="1600"/>
              <a:t>Research focus:		Orientation on 4 strategic objectives of Switzerland’s 				International Cooperation Strategy (2021-2024) but 				thematically and geographically open with demonstrated 				contribution to 2030 Agenda for Sustainable Development and 			several 17 SDGs</a:t>
            </a:r>
          </a:p>
          <a:p>
            <a:pPr>
              <a:spcAft>
                <a:spcPts val="750"/>
              </a:spcAft>
            </a:pPr>
            <a:r>
              <a:rPr lang="en-US" sz="1600"/>
              <a:t>Selection process:		2 stages (pre-proposals, full proposals)</a:t>
            </a:r>
          </a:p>
          <a:p>
            <a:endParaRPr lang="en-GB" sz="1400"/>
          </a:p>
        </p:txBody>
      </p:sp>
      <p:sp>
        <p:nvSpPr>
          <p:cNvPr id="2" name="Foliennummernplatzhalter 1"/>
          <p:cNvSpPr>
            <a:spLocks noGrp="1"/>
          </p:cNvSpPr>
          <p:nvPr>
            <p:ph type="sldNum" sz="quarter" idx="14"/>
          </p:nvPr>
        </p:nvSpPr>
        <p:spPr/>
        <p:txBody>
          <a:bodyPr/>
          <a:lstStyle/>
          <a:p>
            <a:fld id="{476BE59D-4918-439E-9CBF-5840B2847889}" type="slidenum">
              <a:rPr lang="en-GB" smtClean="0"/>
              <a:pPr/>
              <a:t>32</a:t>
            </a:fld>
            <a:endParaRPr lang="en-GB"/>
          </a:p>
        </p:txBody>
      </p:sp>
    </p:spTree>
    <p:extLst>
      <p:ext uri="{BB962C8B-B14F-4D97-AF65-F5344CB8AC3E}">
        <p14:creationId xmlns:p14="http://schemas.microsoft.com/office/powerpoint/2010/main" val="9585461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Characteristics of SOR4D programme</a:t>
            </a:r>
          </a:p>
        </p:txBody>
      </p:sp>
      <p:sp>
        <p:nvSpPr>
          <p:cNvPr id="3" name="Textplatzhalter 2"/>
          <p:cNvSpPr>
            <a:spLocks noGrp="1"/>
          </p:cNvSpPr>
          <p:nvPr>
            <p:ph type="body" sz="quarter" idx="13"/>
          </p:nvPr>
        </p:nvSpPr>
        <p:spPr>
          <a:xfrm>
            <a:off x="498642" y="1772816"/>
            <a:ext cx="8424863" cy="4104532"/>
          </a:xfrm>
        </p:spPr>
        <p:txBody>
          <a:bodyPr/>
          <a:lstStyle/>
          <a:p>
            <a:pPr marL="285750" indent="-285750">
              <a:spcAft>
                <a:spcPts val="750"/>
              </a:spcAft>
              <a:buFont typeface="Arial" panose="020B0604020202020204" pitchFamily="34" charset="0"/>
              <a:buChar char="•"/>
            </a:pPr>
            <a:r>
              <a:rPr lang="de-CH" sz="1600"/>
              <a:t>Funding for transdisciplinary and interdisciplinary (across research domains) project set-ups only; </a:t>
            </a:r>
            <a:r>
              <a:rPr lang="en-GB" sz="1600"/>
              <a:t>open to all disciplines from the arts and humanities, social sciences, natural sciences, engineering, health and life sciences</a:t>
            </a:r>
            <a:endParaRPr lang="de-CH" sz="1600"/>
          </a:p>
          <a:p>
            <a:pPr marL="285750" indent="-285750">
              <a:spcAft>
                <a:spcPts val="750"/>
              </a:spcAft>
              <a:buFont typeface="Arial" panose="020B0604020202020204" pitchFamily="34" charset="0"/>
              <a:buChar char="•"/>
            </a:pPr>
            <a:r>
              <a:rPr lang="de-CH" sz="1600"/>
              <a:t>Mixed consortia with academic actors from higher education and research institutions and development actors from practitioner organisations</a:t>
            </a:r>
            <a:endParaRPr lang="de-CH" sz="1600">
              <a:ea typeface="Verdana"/>
            </a:endParaRPr>
          </a:p>
          <a:p>
            <a:pPr marL="285750" indent="-285750">
              <a:spcAft>
                <a:spcPts val="750"/>
              </a:spcAft>
              <a:buFont typeface="Arial" panose="020B0604020202020204" pitchFamily="34" charset="0"/>
              <a:buChar char="•"/>
            </a:pPr>
            <a:r>
              <a:rPr lang="de-CH" sz="1600">
                <a:ea typeface="Verdana"/>
              </a:rPr>
              <a:t>Short research project phase of a maximum of 36 months with possibility for extension by 12 months Transformation Accelerating Grant; no funding for PhD students </a:t>
            </a:r>
          </a:p>
          <a:p>
            <a:pPr marL="285750" indent="-285750">
              <a:spcAft>
                <a:spcPts val="750"/>
              </a:spcAft>
              <a:buFont typeface="Arial" panose="020B0604020202020204" pitchFamily="34" charset="0"/>
              <a:buChar char="•"/>
            </a:pPr>
            <a:r>
              <a:rPr lang="de-CH" sz="1600"/>
              <a:t>Oriented towards needs-based knowledge, solutions and application for sustainable development and poverty alleviation in least developed, low and lower middle-income countries</a:t>
            </a:r>
          </a:p>
          <a:p>
            <a:pPr marL="285750" indent="-285750">
              <a:spcAft>
                <a:spcPts val="750"/>
              </a:spcAft>
              <a:buFont typeface="Arial" panose="020B0604020202020204" pitchFamily="34" charset="0"/>
              <a:buChar char="•"/>
            </a:pPr>
            <a:r>
              <a:rPr lang="de-CH" sz="1600"/>
              <a:t>Monitoring of project progress (i.a. openness to emergent issues) and monitoring of 3 financial conditions </a:t>
            </a:r>
            <a:br>
              <a:rPr lang="de-CH" sz="1600"/>
            </a:br>
            <a:endParaRPr lang="en-GB"/>
          </a:p>
        </p:txBody>
      </p:sp>
      <p:sp>
        <p:nvSpPr>
          <p:cNvPr id="5" name="Foliennummernplatzhalter 4"/>
          <p:cNvSpPr>
            <a:spLocks noGrp="1"/>
          </p:cNvSpPr>
          <p:nvPr>
            <p:ph type="sldNum" sz="quarter" idx="14"/>
          </p:nvPr>
        </p:nvSpPr>
        <p:spPr/>
        <p:txBody>
          <a:bodyPr/>
          <a:lstStyle/>
          <a:p>
            <a:fld id="{476BE59D-4918-439E-9CBF-5840B2847889}" type="slidenum">
              <a:rPr lang="en-GB" smtClean="0"/>
              <a:pPr/>
              <a:t>33</a:t>
            </a:fld>
            <a:endParaRPr lang="en-GB"/>
          </a:p>
        </p:txBody>
      </p:sp>
    </p:spTree>
    <p:extLst>
      <p:ext uri="{BB962C8B-B14F-4D97-AF65-F5344CB8AC3E}">
        <p14:creationId xmlns:p14="http://schemas.microsoft.com/office/powerpoint/2010/main" val="2083788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585581" y="1484784"/>
            <a:ext cx="8081598" cy="989741"/>
          </a:xfrm>
        </p:spPr>
        <p:txBody>
          <a:bodyPr/>
          <a:lstStyle/>
          <a:p>
            <a:r>
              <a:rPr lang="en-US"/>
              <a:t>Group work: </a:t>
            </a:r>
            <a:br>
              <a:rPr lang="en-US"/>
            </a:br>
            <a:r>
              <a:rPr lang="en-US"/>
              <a:t>Assessing the potential of a solution-oriented research for development project</a:t>
            </a:r>
            <a:br>
              <a:rPr lang="en-US"/>
            </a:br>
            <a:endParaRPr lang="en-US"/>
          </a:p>
        </p:txBody>
      </p:sp>
      <p:pic>
        <p:nvPicPr>
          <p:cNvPr id="8" name="Grafi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292" y="3964830"/>
            <a:ext cx="2379570" cy="1336377"/>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0205" y="3964830"/>
            <a:ext cx="2392083" cy="1336377"/>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964830"/>
            <a:ext cx="2004564" cy="1336377"/>
          </a:xfrm>
          <a:prstGeom prst="rect">
            <a:avLst/>
          </a:prstGeom>
        </p:spPr>
      </p:pic>
      <p:pic>
        <p:nvPicPr>
          <p:cNvPr id="12" name="Grafik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61601" y="3964831"/>
            <a:ext cx="2004566" cy="1336377"/>
          </a:xfrm>
          <a:prstGeom prst="rect">
            <a:avLst/>
          </a:prstGeom>
        </p:spPr>
      </p:pic>
      <p:pic>
        <p:nvPicPr>
          <p:cNvPr id="13" name="Grafik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51866" y="3964829"/>
            <a:ext cx="1781838" cy="1336378"/>
          </a:xfrm>
          <a:prstGeom prst="rect">
            <a:avLst/>
          </a:prstGeom>
        </p:spPr>
      </p:pic>
      <p:sp>
        <p:nvSpPr>
          <p:cNvPr id="14" name="Fußzeilenplatzhalter 13"/>
          <p:cNvSpPr>
            <a:spLocks noGrp="1"/>
          </p:cNvSpPr>
          <p:nvPr>
            <p:ph type="ftr" sz="quarter" idx="11"/>
          </p:nvPr>
        </p:nvSpPr>
        <p:spPr/>
        <p:txBody>
          <a:bodyPr/>
          <a:lstStyle/>
          <a:p>
            <a:r>
              <a:rPr lang="en-US"/>
              <a:t>SOR4D Information meeting, 8.3.2022</a:t>
            </a:r>
            <a:endParaRPr lang="de-CH"/>
          </a:p>
        </p:txBody>
      </p:sp>
      <p:sp>
        <p:nvSpPr>
          <p:cNvPr id="15" name="Foliennummernplatzhalter 14"/>
          <p:cNvSpPr>
            <a:spLocks noGrp="1"/>
          </p:cNvSpPr>
          <p:nvPr>
            <p:ph type="sldNum" sz="quarter" idx="12"/>
          </p:nvPr>
        </p:nvSpPr>
        <p:spPr/>
        <p:txBody>
          <a:bodyPr/>
          <a:lstStyle/>
          <a:p>
            <a:fld id="{442AD375-037F-43D0-B059-5172DA06796A}" type="slidenum">
              <a:rPr lang="de-CH" smtClean="0"/>
              <a:t>34</a:t>
            </a:fld>
            <a:endParaRPr lang="de-CH"/>
          </a:p>
        </p:txBody>
      </p:sp>
    </p:spTree>
    <p:extLst>
      <p:ext uri="{BB962C8B-B14F-4D97-AF65-F5344CB8AC3E}">
        <p14:creationId xmlns:p14="http://schemas.microsoft.com/office/powerpoint/2010/main" val="34704028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5209606" y="719965"/>
            <a:ext cx="3463495" cy="989741"/>
          </a:xfrm>
        </p:spPr>
        <p:txBody>
          <a:bodyPr/>
          <a:lstStyle/>
          <a:p>
            <a:r>
              <a:rPr lang="en-GB" sz="2800"/>
              <a:t>r4d TAG Resource Impact Dashboard (2019-2021)</a:t>
            </a:r>
          </a:p>
        </p:txBody>
      </p:sp>
      <p:pic>
        <p:nvPicPr>
          <p:cNvPr id="7" name="Inhaltsplatzhalter 6"/>
          <p:cNvPicPr>
            <a:picLocks noGrp="1" noChangeAspect="1"/>
          </p:cNvPicPr>
          <p:nvPr>
            <p:ph idx="1"/>
          </p:nvPr>
        </p:nvPicPr>
        <p:blipFill>
          <a:blip r:embed="rId2"/>
          <a:stretch>
            <a:fillRect/>
          </a:stretch>
        </p:blipFill>
        <p:spPr>
          <a:xfrm>
            <a:off x="5076056" y="2370682"/>
            <a:ext cx="3816424" cy="3488667"/>
          </a:xfrm>
          <a:prstGeom prst="rect">
            <a:avLst/>
          </a:prstGeom>
        </p:spPr>
      </p:pic>
      <p:sp>
        <p:nvSpPr>
          <p:cNvPr id="4" name="Fußzeilenplatzhalter 3"/>
          <p:cNvSpPr>
            <a:spLocks noGrp="1"/>
          </p:cNvSpPr>
          <p:nvPr>
            <p:ph type="ftr" sz="quarter" idx="11"/>
          </p:nvPr>
        </p:nvSpPr>
        <p:spPr/>
        <p:txBody>
          <a:bodyPr/>
          <a:lstStyle/>
          <a:p>
            <a:r>
              <a:rPr lang="en-US"/>
              <a:t>SOR4D Information meeting, 8.3.2022</a:t>
            </a:r>
            <a:endParaRPr lang="de-CH"/>
          </a:p>
        </p:txBody>
      </p:sp>
      <p:sp>
        <p:nvSpPr>
          <p:cNvPr id="5" name="Foliennummernplatzhalter 4"/>
          <p:cNvSpPr>
            <a:spLocks noGrp="1"/>
          </p:cNvSpPr>
          <p:nvPr>
            <p:ph type="sldNum" sz="quarter" idx="12"/>
          </p:nvPr>
        </p:nvSpPr>
        <p:spPr/>
        <p:txBody>
          <a:bodyPr/>
          <a:lstStyle/>
          <a:p>
            <a:fld id="{442AD375-037F-43D0-B059-5172DA06796A}" type="slidenum">
              <a:rPr lang="de-CH" smtClean="0"/>
              <a:t>35</a:t>
            </a:fld>
            <a:endParaRPr lang="de-CH"/>
          </a:p>
        </p:txBody>
      </p:sp>
      <p:pic>
        <p:nvPicPr>
          <p:cNvPr id="6" name="Grafik 5"/>
          <p:cNvPicPr>
            <a:picLocks noChangeAspect="1"/>
          </p:cNvPicPr>
          <p:nvPr/>
        </p:nvPicPr>
        <p:blipFill>
          <a:blip r:embed="rId3"/>
          <a:stretch>
            <a:fillRect/>
          </a:stretch>
        </p:blipFill>
        <p:spPr>
          <a:xfrm>
            <a:off x="395536" y="404664"/>
            <a:ext cx="4559426" cy="6336952"/>
          </a:xfrm>
          <a:prstGeom prst="rect">
            <a:avLst/>
          </a:prstGeom>
        </p:spPr>
      </p:pic>
    </p:spTree>
    <p:extLst>
      <p:ext uri="{BB962C8B-B14F-4D97-AF65-F5344CB8AC3E}">
        <p14:creationId xmlns:p14="http://schemas.microsoft.com/office/powerpoint/2010/main" val="265120075"/>
      </p:ext>
    </p:extLst>
  </p:cSld>
  <p:clrMapOvr>
    <a:masterClrMapping/>
  </p:clrMapOvr>
</p:sld>
</file>

<file path=ppt/theme/theme1.xml><?xml version="1.0" encoding="utf-8"?>
<a:theme xmlns:a="http://schemas.openxmlformats.org/drawingml/2006/main" name="Benutzerdefiniertes Design">
  <a:themeElements>
    <a:clrScheme name="SNF">
      <a:dk1>
        <a:sysClr val="windowText" lastClr="000000"/>
      </a:dk1>
      <a:lt1>
        <a:sysClr val="window" lastClr="FFFFFF"/>
      </a:lt1>
      <a:dk2>
        <a:srgbClr val="006F8F"/>
      </a:dk2>
      <a:lt2>
        <a:srgbClr val="F2F2F2"/>
      </a:lt2>
      <a:accent1>
        <a:srgbClr val="BF0C6A"/>
      </a:accent1>
      <a:accent2>
        <a:srgbClr val="D9C604"/>
      </a:accent2>
      <a:accent3>
        <a:srgbClr val="7D206E"/>
      </a:accent3>
      <a:accent4>
        <a:srgbClr val="CA7C12"/>
      </a:accent4>
      <a:accent5>
        <a:srgbClr val="057DB0"/>
      </a:accent5>
      <a:accent6>
        <a:srgbClr val="779A2C"/>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defRPr sz="1000" dirty="0" smtClean="0">
            <a:latin typeface="+mj-lt"/>
          </a:defRPr>
        </a:defPPr>
      </a:lstStyle>
    </a:txDef>
  </a:objectDefaults>
  <a:extraClrSchemeLst/>
  <a:extLst>
    <a:ext uri="{05A4C25C-085E-4340-85A3-A5531E510DB2}">
      <thm15:themeFamily xmlns:thm15="http://schemas.microsoft.com/office/thememl/2012/main" name="Präsentationsvorlage SNF V1.potx" id="{37F73731-0120-4451-A40C-BDF10105357C}" vid="{7B23C504-3D89-45F2-8AA6-6791CA3CE5FE}"/>
    </a:ext>
  </a:extLst>
</a:theme>
</file>

<file path=ppt/theme/theme2.xml><?xml version="1.0" encoding="utf-8"?>
<a:theme xmlns:a="http://schemas.openxmlformats.org/drawingml/2006/main" name="Office Theme">
  <a:themeElements>
    <a:clrScheme name="SNF">
      <a:dk1>
        <a:sysClr val="windowText" lastClr="000000"/>
      </a:dk1>
      <a:lt1>
        <a:sysClr val="window" lastClr="FFFFFF"/>
      </a:lt1>
      <a:dk2>
        <a:srgbClr val="006F8F"/>
      </a:dk2>
      <a:lt2>
        <a:srgbClr val="F2F2F2"/>
      </a:lt2>
      <a:accent1>
        <a:srgbClr val="BF0C6A"/>
      </a:accent1>
      <a:accent2>
        <a:srgbClr val="D9C604"/>
      </a:accent2>
      <a:accent3>
        <a:srgbClr val="7D206E"/>
      </a:accent3>
      <a:accent4>
        <a:srgbClr val="CA7C12"/>
      </a:accent4>
      <a:accent5>
        <a:srgbClr val="057DB0"/>
      </a:accent5>
      <a:accent6>
        <a:srgbClr val="779A2C"/>
      </a:accent6>
      <a:hlink>
        <a:srgbClr val="000000"/>
      </a:hlink>
      <a:folHlink>
        <a:srgbClr val="000000"/>
      </a:folHlink>
    </a:clrScheme>
    <a:fontScheme name="SNF">
      <a:majorFont>
        <a:latin typeface="MetaBoldLF-Roman"/>
        <a:ea typeface=""/>
        <a:cs typeface=""/>
      </a:majorFont>
      <a:minorFont>
        <a:latin typeface="MetaNormalLF-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NF">
      <a:dk1>
        <a:sysClr val="windowText" lastClr="000000"/>
      </a:dk1>
      <a:lt1>
        <a:sysClr val="window" lastClr="FFFFFF"/>
      </a:lt1>
      <a:dk2>
        <a:srgbClr val="006F8F"/>
      </a:dk2>
      <a:lt2>
        <a:srgbClr val="F2F2F2"/>
      </a:lt2>
      <a:accent1>
        <a:srgbClr val="BF0C6A"/>
      </a:accent1>
      <a:accent2>
        <a:srgbClr val="D9C604"/>
      </a:accent2>
      <a:accent3>
        <a:srgbClr val="7D206E"/>
      </a:accent3>
      <a:accent4>
        <a:srgbClr val="CA7C12"/>
      </a:accent4>
      <a:accent5>
        <a:srgbClr val="057DB0"/>
      </a:accent5>
      <a:accent6>
        <a:srgbClr val="779A2C"/>
      </a:accent6>
      <a:hlink>
        <a:srgbClr val="000000"/>
      </a:hlink>
      <a:folHlink>
        <a:srgbClr val="000000"/>
      </a:folHlink>
    </a:clrScheme>
    <a:fontScheme name="SNF">
      <a:majorFont>
        <a:latin typeface="MetaBoldLF-Roman"/>
        <a:ea typeface=""/>
        <a:cs typeface=""/>
      </a:majorFont>
      <a:minorFont>
        <a:latin typeface="MetaNormalLF-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exte xmlns="e9d8c229-370f-41ec-9a82-35fbbbaf25e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DCB01C42F248E4C8BE65CD88B5B93FB" ma:contentTypeVersion="13" ma:contentTypeDescription="Ein neues Dokument erstellen." ma:contentTypeScope="" ma:versionID="ab2f7ffe5efb7f649e824d49c0a676ac">
  <xsd:schema xmlns:xsd="http://www.w3.org/2001/XMLSchema" xmlns:xs="http://www.w3.org/2001/XMLSchema" xmlns:p="http://schemas.microsoft.com/office/2006/metadata/properties" xmlns:ns2="e9d8c229-370f-41ec-9a82-35fbbbaf25e3" xmlns:ns3="66670939-131b-46e9-a29e-cef624f28436" targetNamespace="http://schemas.microsoft.com/office/2006/metadata/properties" ma:root="true" ma:fieldsID="24a6782336fa1c73589567592258ab88" ns2:_="" ns3:_="">
    <xsd:import namespace="e9d8c229-370f-41ec-9a82-35fbbbaf25e3"/>
    <xsd:import namespace="66670939-131b-46e9-a29e-cef624f2843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element ref="ns2:Tex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d8c229-370f-41ec-9a82-35fbbbaf25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element name="Texte" ma:index="20" nillable="true" ma:displayName="Texte" ma:format="Dropdown" ma:internalName="Tex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670939-131b-46e9-a29e-cef624f28436"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C7DF22-9EAC-456B-A090-9BDF851D2E41}">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e9d8c229-370f-41ec-9a82-35fbbbaf25e3"/>
    <ds:schemaRef ds:uri="http://www.w3.org/XML/1998/namespace"/>
  </ds:schemaRefs>
</ds:datastoreItem>
</file>

<file path=customXml/itemProps2.xml><?xml version="1.0" encoding="utf-8"?>
<ds:datastoreItem xmlns:ds="http://schemas.openxmlformats.org/officeDocument/2006/customXml" ds:itemID="{CDA14F70-C5EF-4509-AE03-0FE91A02F1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d8c229-370f-41ec-9a82-35fbbbaf25e3"/>
    <ds:schemaRef ds:uri="66670939-131b-46e9-a29e-cef624f284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444DB8-B17C-48CD-9466-8054164C1E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6355</Words>
  <Application>Microsoft Office PowerPoint</Application>
  <PresentationFormat>Bildschirmpräsentation (4:3)</PresentationFormat>
  <Paragraphs>468</Paragraphs>
  <Slides>35</Slides>
  <Notes>31</Notes>
  <HiddenSlides>12</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35</vt:i4>
      </vt:variant>
    </vt:vector>
  </HeadingPairs>
  <TitlesOfParts>
    <vt:vector size="41" baseType="lpstr">
      <vt:lpstr>Arial</vt:lpstr>
      <vt:lpstr>Calibri</vt:lpstr>
      <vt:lpstr>LinoLetter Roman</vt:lpstr>
      <vt:lpstr>MetaNormalLF-Roman</vt:lpstr>
      <vt:lpstr>Symbol</vt:lpstr>
      <vt:lpstr>Benutzerdefiniertes Design</vt:lpstr>
      <vt:lpstr>SOR4D programme Information meeting  </vt:lpstr>
      <vt:lpstr>Agenda</vt:lpstr>
      <vt:lpstr>SOR4D website and call document</vt:lpstr>
      <vt:lpstr>Key characteristics of the SOR4D programme </vt:lpstr>
      <vt:lpstr>SOR4D programme goal</vt:lpstr>
      <vt:lpstr>SOR4D programme objectives</vt:lpstr>
      <vt:lpstr>Partnership SDC-SNSF 2021-2024/2030 </vt:lpstr>
      <vt:lpstr>Research with OECD DAC* countries (Swiss programme and project funding)</vt:lpstr>
      <vt:lpstr>Focus of SOR4D programme funding </vt:lpstr>
      <vt:lpstr>SOR4D topical focus </vt:lpstr>
      <vt:lpstr>SOR4D programme budget</vt:lpstr>
      <vt:lpstr>PowerPoint-Präsentation</vt:lpstr>
      <vt:lpstr>Project examples from the r4d programme  </vt:lpstr>
      <vt:lpstr>Project examples 1: r4d COCOBOARDS (2014-2017) </vt:lpstr>
      <vt:lpstr>Project examples 2:  r4d Knowledge for Peace http://knowledge-for-peace.org/ </vt:lpstr>
      <vt:lpstr>Project examples 2:  r4d Knowledge for Peace  http://knowledge-for-peace.org/ </vt:lpstr>
      <vt:lpstr>Project examples 3:  r4d Oil Palm Adaptive  Landscapes https://www.opal-project.org/ </vt:lpstr>
      <vt:lpstr>SOR4D eligibility of mixed consortia and project funding </vt:lpstr>
      <vt:lpstr>International and transdisciplinary consortia</vt:lpstr>
      <vt:lpstr>Financial conditions</vt:lpstr>
      <vt:lpstr>SOR4D project funding</vt:lpstr>
      <vt:lpstr>SOR4D project funding (3 years + 1 year)</vt:lpstr>
      <vt:lpstr>Evaluation procedures and SOR4D Review Panel </vt:lpstr>
      <vt:lpstr>Evaluation procedure</vt:lpstr>
      <vt:lpstr>Evaluation criteria</vt:lpstr>
      <vt:lpstr>Evaluation and funding recommendations</vt:lpstr>
      <vt:lpstr>SOR4D Review Panel Composition  </vt:lpstr>
      <vt:lpstr>SOR4D Review Panel Members</vt:lpstr>
      <vt:lpstr>SOR4D programme management</vt:lpstr>
      <vt:lpstr>Continue dialogue on…</vt:lpstr>
      <vt:lpstr>PowerPoint-Präsentation</vt:lpstr>
      <vt:lpstr>Framework and budget of SOR4D programme</vt:lpstr>
      <vt:lpstr>Characteristics of SOR4D programme</vt:lpstr>
      <vt:lpstr>Group work:  Assessing the potential of a solution-oriented research for development project </vt:lpstr>
      <vt:lpstr>r4d TAG Resource Impact Dashboard (2019-2021)</vt:lpstr>
    </vt:vector>
  </TitlesOfParts>
  <Company>Schweizerischer Nationalfonds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SOR4D_InformationMeeting_220308</dc:title>
  <dc:creator>Zingerli Claudia</dc:creator>
  <cp:keywords>Management</cp:keywords>
  <cp:lastModifiedBy>Svarin David</cp:lastModifiedBy>
  <cp:revision>51</cp:revision>
  <cp:lastPrinted>2022-03-08T12:36:18Z</cp:lastPrinted>
  <dcterms:created xsi:type="dcterms:W3CDTF">2022-03-01T08:34:15Z</dcterms:created>
  <dcterms:modified xsi:type="dcterms:W3CDTF">2022-12-05T12:36:52Z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0x010100DDCB01C42F248E4C8BE65CD88B5B93FB</vt:lpwstr>
  </property>
  <property fmtid="{D5CDD505-2E9C-101B-9397-08002B2CF9AE}" pid="3" name="TaxKeyword">
    <vt:lpwstr>61;#Management|9c3ea7cf-66e7-4487-9dfe-4f13859834ea</vt:lpwstr>
  </property>
  <property fmtid="{D5CDD505-2E9C-101B-9397-08002B2CF9AE}" pid="4" name="Instrument">
    <vt:lpwstr>27;#r4d|f52fbd58-95cb-4fae-a81d-0b9e88cd7eec</vt:lpwstr>
  </property>
  <property fmtid="{D5CDD505-2E9C-101B-9397-08002B2CF9AE}" pid="5" name="Schutzklasse">
    <vt:lpwstr>2;#internal|8f6ccdf5-46f5-44b4-99db-fee3b409d3b8</vt:lpwstr>
  </property>
  <property fmtid="{D5CDD505-2E9C-101B-9397-08002B2CF9AE}" pid="6" name="Abteilung">
    <vt:lpwstr>1;#Division IV|d45cc87d-5574-4fe4-a36e-a1488858eb7e</vt:lpwstr>
  </property>
  <property fmtid="{D5CDD505-2E9C-101B-9397-08002B2CF9AE}" pid="7" name="Dokument-Typ">
    <vt:lpwstr>3;#Not defined|d720c276-1b7d-494c-88c7-ecd034642921</vt:lpwstr>
  </property>
  <property fmtid="{D5CDD505-2E9C-101B-9397-08002B2CF9AE}" pid="8" name="Bereich">
    <vt:lpwstr>8;#r4d General|7dcac66b-b5a8-402b-af46-dac5ca09a55e</vt:lpwstr>
  </property>
  <property fmtid="{D5CDD505-2E9C-101B-9397-08002B2CF9AE}" pid="9" name="_dlc_DocIdItemGuid">
    <vt:lpwstr>a8e43949-86e8-4c45-b222-86967a62b597</vt:lpwstr>
  </property>
</Properties>
</file>